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037"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Arrondir un rectangle avec un coin diagonal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r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fr-FR" smtClean="0"/>
              <a:t>Cliquez pour modifier le style du titre</a:t>
            </a:r>
            <a:endParaRPr kumimoji="0" lang="en-US"/>
          </a:p>
        </p:txBody>
      </p:sp>
      <p:sp>
        <p:nvSpPr>
          <p:cNvPr id="9" name="Sous-titr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10" name="Espace réservé de la date 9"/>
          <p:cNvSpPr>
            <a:spLocks noGrp="1"/>
          </p:cNvSpPr>
          <p:nvPr>
            <p:ph type="dt" sz="half" idx="10"/>
          </p:nvPr>
        </p:nvSpPr>
        <p:spPr>
          <a:xfrm>
            <a:off x="5562600" y="6509004"/>
            <a:ext cx="3002280" cy="274320"/>
          </a:xfrm>
        </p:spPr>
        <p:txBody>
          <a:bodyPr vert="horz" rtlCol="0"/>
          <a:lstStyle>
            <a:extLst/>
          </a:lstStyle>
          <a:p>
            <a:fld id="{FBEB935E-E1AB-48F9-8BB2-A0B55E7B7083}" type="datetimeFigureOut">
              <a:rPr lang="fr-FR" smtClean="0"/>
              <a:pPr/>
              <a:t>12/02/2025</a:t>
            </a:fld>
            <a:endParaRPr lang="fr-FR"/>
          </a:p>
        </p:txBody>
      </p:sp>
      <p:sp>
        <p:nvSpPr>
          <p:cNvPr id="11" name="Espace réservé du numéro de diapositive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66B06134-B3A9-4814-8AE3-59BD47F6DE44}" type="slidenum">
              <a:rPr lang="fr-FR" smtClean="0"/>
              <a:pPr/>
              <a:t>‹N°›</a:t>
            </a:fld>
            <a:endParaRPr lang="fr-FR"/>
          </a:p>
        </p:txBody>
      </p:sp>
      <p:sp>
        <p:nvSpPr>
          <p:cNvPr id="12" name="Espace réservé du pied de page 11"/>
          <p:cNvSpPr>
            <a:spLocks noGrp="1"/>
          </p:cNvSpPr>
          <p:nvPr>
            <p:ph type="ftr" sz="quarter" idx="12"/>
          </p:nvPr>
        </p:nvSpPr>
        <p:spPr>
          <a:xfrm>
            <a:off x="1600200" y="6509004"/>
            <a:ext cx="3907464" cy="274320"/>
          </a:xfrm>
        </p:spPr>
        <p:txBody>
          <a:bodyPr vert="horz" rtlCol="0"/>
          <a:lstStyle>
            <a:extLst/>
          </a:lstStyle>
          <a:p>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FBEB935E-E1AB-48F9-8BB2-A0B55E7B7083}" type="datetimeFigureOut">
              <a:rPr lang="fr-FR" smtClean="0"/>
              <a:pPr/>
              <a:t>12/02/2025</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66B06134-B3A9-4814-8AE3-59BD47F6DE44}"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8" name="Espace réservé de la date 7"/>
          <p:cNvSpPr>
            <a:spLocks noGrp="1"/>
          </p:cNvSpPr>
          <p:nvPr>
            <p:ph type="dt" sz="half" idx="10"/>
          </p:nvPr>
        </p:nvSpPr>
        <p:spPr>
          <a:xfrm>
            <a:off x="5562600" y="6513670"/>
            <a:ext cx="3002280" cy="274320"/>
          </a:xfrm>
        </p:spPr>
        <p:txBody>
          <a:bodyPr vert="horz" rtlCol="0"/>
          <a:lstStyle>
            <a:extLst/>
          </a:lstStyle>
          <a:p>
            <a:fld id="{FBEB935E-E1AB-48F9-8BB2-A0B55E7B7083}" type="datetimeFigureOut">
              <a:rPr lang="fr-FR" smtClean="0"/>
              <a:pPr/>
              <a:t>12/02/2025</a:t>
            </a:fld>
            <a:endParaRPr lang="fr-FR"/>
          </a:p>
        </p:txBody>
      </p:sp>
      <p:sp>
        <p:nvSpPr>
          <p:cNvPr id="9" name="Espace réservé du numéro de diapositive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66B06134-B3A9-4814-8AE3-59BD47F6DE44}" type="slidenum">
              <a:rPr lang="fr-FR" smtClean="0"/>
              <a:pPr/>
              <a:t>‹N°›</a:t>
            </a:fld>
            <a:endParaRPr lang="fr-FR"/>
          </a:p>
        </p:txBody>
      </p:sp>
      <p:sp>
        <p:nvSpPr>
          <p:cNvPr id="10" name="Espace réservé du pied de page 9"/>
          <p:cNvSpPr>
            <a:spLocks noGrp="1"/>
          </p:cNvSpPr>
          <p:nvPr>
            <p:ph type="ftr" sz="quarter" idx="12"/>
          </p:nvPr>
        </p:nvSpPr>
        <p:spPr>
          <a:xfrm>
            <a:off x="1600200" y="6513670"/>
            <a:ext cx="3907464" cy="274320"/>
          </a:xfrm>
        </p:spPr>
        <p:txBody>
          <a:bodyPr vert="horz" rtlCol="0"/>
          <a:lstStyle>
            <a:extLst/>
          </a:lstStyle>
          <a:p>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FBEB935E-E1AB-48F9-8BB2-A0B55E7B7083}" type="datetimeFigureOut">
              <a:rPr lang="fr-FR" smtClean="0"/>
              <a:pPr/>
              <a:t>12/02/2025</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a:xfrm>
            <a:off x="8641080" y="6514568"/>
            <a:ext cx="464288" cy="274320"/>
          </a:xfrm>
        </p:spPr>
        <p:txBody>
          <a:bodyPr/>
          <a:lstStyle>
            <a:extLst/>
          </a:lstStyle>
          <a:p>
            <a:fld id="{66B06134-B3A9-4814-8AE3-59BD47F6DE44}" type="slidenum">
              <a:rPr lang="fr-FR" smtClean="0"/>
              <a:pPr/>
              <a:t>‹N°›</a:t>
            </a:fld>
            <a:endParaRPr lang="fr-FR"/>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re 1"/>
          <p:cNvSpPr>
            <a:spLocks noGrp="1"/>
          </p:cNvSpPr>
          <p:nvPr>
            <p:ph type="title"/>
          </p:nvPr>
        </p:nvSpPr>
        <p:spPr>
          <a:xfrm>
            <a:off x="457200" y="251948"/>
            <a:ext cx="8229600" cy="1143000"/>
          </a:xfrm>
        </p:spPr>
        <p:txBody>
          <a:bodyPr anchor="b"/>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FBEB935E-E1AB-48F9-8BB2-A0B55E7B7083}" type="datetimeFigureOut">
              <a:rPr lang="fr-FR" smtClean="0"/>
              <a:pPr/>
              <a:t>12/02/2025</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a:xfrm>
            <a:off x="8641080" y="6514568"/>
            <a:ext cx="464288" cy="274320"/>
          </a:xfrm>
        </p:spPr>
        <p:txBody>
          <a:bodyPr/>
          <a:lstStyle>
            <a:extLst/>
          </a:lstStyle>
          <a:p>
            <a:fld id="{66B06134-B3A9-4814-8AE3-59BD47F6DE44}"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53218"/>
            <a:ext cx="8229600" cy="1143000"/>
          </a:xfrm>
        </p:spPr>
        <p:txBody>
          <a:bodyP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FBEB935E-E1AB-48F9-8BB2-A0B55E7B7083}" type="datetimeFigureOut">
              <a:rPr lang="fr-FR" smtClean="0"/>
              <a:pPr/>
              <a:t>12/02/2025</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66B06134-B3A9-4814-8AE3-59BD47F6DE44}" type="slidenum">
              <a:rPr lang="fr-FR" smtClean="0"/>
              <a:pPr/>
              <a:t>‹N°›</a:t>
            </a:fld>
            <a:endParaRPr lang="fr-FR"/>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FBEB935E-E1AB-48F9-8BB2-A0B55E7B7083}" type="datetimeFigureOut">
              <a:rPr lang="fr-FR" smtClean="0"/>
              <a:pPr/>
              <a:t>12/02/2025</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66B06134-B3A9-4814-8AE3-59BD47F6DE44}"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4963136" y="304800"/>
            <a:ext cx="3931920" cy="762000"/>
          </a:xfrm>
        </p:spPr>
        <p:txBody>
          <a:bodyPr anchor="b"/>
          <a:lstStyle>
            <a:lvl1pPr marL="0" algn="r">
              <a:buNone/>
              <a:defRPr sz="2000" b="1"/>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9" name="Espace réservé de la date 8"/>
          <p:cNvSpPr>
            <a:spLocks noGrp="1"/>
          </p:cNvSpPr>
          <p:nvPr>
            <p:ph type="dt" sz="half" idx="10"/>
          </p:nvPr>
        </p:nvSpPr>
        <p:spPr>
          <a:xfrm>
            <a:off x="5562600" y="6513670"/>
            <a:ext cx="3002280" cy="274320"/>
          </a:xfrm>
        </p:spPr>
        <p:txBody>
          <a:bodyPr vert="horz" rtlCol="0"/>
          <a:lstStyle>
            <a:extLst/>
          </a:lstStyle>
          <a:p>
            <a:fld id="{FBEB935E-E1AB-48F9-8BB2-A0B55E7B7083}" type="datetimeFigureOut">
              <a:rPr lang="fr-FR" smtClean="0"/>
              <a:pPr/>
              <a:t>12/02/2025</a:t>
            </a:fld>
            <a:endParaRPr lang="fr-FR"/>
          </a:p>
        </p:txBody>
      </p:sp>
      <p:sp>
        <p:nvSpPr>
          <p:cNvPr id="10" name="Espace réservé du numéro de diapositive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66B06134-B3A9-4814-8AE3-59BD47F6DE44}" type="slidenum">
              <a:rPr lang="fr-FR" smtClean="0"/>
              <a:pPr/>
              <a:t>‹N°›</a:t>
            </a:fld>
            <a:endParaRPr lang="fr-FR"/>
          </a:p>
        </p:txBody>
      </p:sp>
      <p:sp>
        <p:nvSpPr>
          <p:cNvPr id="11" name="Espace réservé du pied de page 10"/>
          <p:cNvSpPr>
            <a:spLocks noGrp="1"/>
          </p:cNvSpPr>
          <p:nvPr>
            <p:ph type="ftr" sz="quarter" idx="12"/>
          </p:nvPr>
        </p:nvSpPr>
        <p:spPr>
          <a:xfrm>
            <a:off x="1600200" y="6513670"/>
            <a:ext cx="3907464" cy="274320"/>
          </a:xfrm>
        </p:spPr>
        <p:txBody>
          <a:bodyPr vert="horz" rtlCol="0"/>
          <a:lstStyle>
            <a:extLst/>
          </a:lstStyle>
          <a:p>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040443" y="4724400"/>
            <a:ext cx="5486400" cy="664536"/>
          </a:xfrm>
        </p:spPr>
        <p:txBody>
          <a:bodyPr anchor="b"/>
          <a:lstStyle>
            <a:lvl1pPr marL="0" algn="r">
              <a:buNone/>
              <a:defRPr sz="2000" b="1"/>
            </a:lvl1pPr>
            <a:extLst/>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
        <p:nvSpPr>
          <p:cNvPr id="13" name="Espace réservé pour une image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8" name="Espace réservé de la date 7"/>
          <p:cNvSpPr>
            <a:spLocks noGrp="1"/>
          </p:cNvSpPr>
          <p:nvPr>
            <p:ph type="dt" sz="half" idx="10"/>
          </p:nvPr>
        </p:nvSpPr>
        <p:spPr>
          <a:xfrm>
            <a:off x="5562600" y="6509004"/>
            <a:ext cx="3002280" cy="274320"/>
          </a:xfrm>
        </p:spPr>
        <p:txBody>
          <a:bodyPr vert="horz" rtlCol="0"/>
          <a:lstStyle>
            <a:extLst/>
          </a:lstStyle>
          <a:p>
            <a:fld id="{FBEB935E-E1AB-48F9-8BB2-A0B55E7B7083}" type="datetimeFigureOut">
              <a:rPr lang="fr-FR" smtClean="0"/>
              <a:pPr/>
              <a:t>12/02/2025</a:t>
            </a:fld>
            <a:endParaRPr lang="fr-FR"/>
          </a:p>
        </p:txBody>
      </p:sp>
      <p:sp>
        <p:nvSpPr>
          <p:cNvPr id="9" name="Espace réservé du numéro de diapositive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66B06134-B3A9-4814-8AE3-59BD47F6DE44}" type="slidenum">
              <a:rPr lang="fr-FR" smtClean="0"/>
              <a:pPr/>
              <a:t>‹N°›</a:t>
            </a:fld>
            <a:endParaRPr lang="fr-FR"/>
          </a:p>
        </p:txBody>
      </p:sp>
      <p:sp>
        <p:nvSpPr>
          <p:cNvPr id="10" name="Espace réservé du pied de page 9"/>
          <p:cNvSpPr>
            <a:spLocks noGrp="1"/>
          </p:cNvSpPr>
          <p:nvPr>
            <p:ph type="ftr" sz="quarter" idx="12"/>
          </p:nvPr>
        </p:nvSpPr>
        <p:spPr>
          <a:xfrm>
            <a:off x="1600200" y="6509004"/>
            <a:ext cx="3907464" cy="274320"/>
          </a:xfrm>
        </p:spPr>
        <p:txBody>
          <a:bodyPr vert="horz" rtlCol="0"/>
          <a:lstStyle>
            <a:extLst/>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FBEB935E-E1AB-48F9-8BB2-A0B55E7B7083}" type="datetimeFigureOut">
              <a:rPr lang="fr-FR" smtClean="0"/>
              <a:pPr/>
              <a:t>12/02/2025</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66B06134-B3A9-4814-8AE3-59BD47F6DE44}"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lvl1pPr algn="l">
              <a:defRPr/>
            </a:lvl1pPr>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FBEB935E-E1AB-48F9-8BB2-A0B55E7B7083}" type="datetimeFigureOut">
              <a:rPr lang="fr-FR" smtClean="0"/>
              <a:pPr/>
              <a:t>12/02/2025</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66B06134-B3A9-4814-8AE3-59BD47F6DE44}"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Arrondir un rectangle avec un coin diagonal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Espace réservé du pied de page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fr-FR"/>
          </a:p>
        </p:txBody>
      </p:sp>
      <p:sp>
        <p:nvSpPr>
          <p:cNvPr id="14" name="Espace réservé de la date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FBEB935E-E1AB-48F9-8BB2-A0B55E7B7083}" type="datetimeFigureOut">
              <a:rPr lang="fr-FR" smtClean="0"/>
              <a:pPr/>
              <a:t>12/02/2025</a:t>
            </a:fld>
            <a:endParaRPr lang="fr-FR"/>
          </a:p>
        </p:txBody>
      </p:sp>
      <p:sp>
        <p:nvSpPr>
          <p:cNvPr id="23" name="Espace réservé du numéro de diapositive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66B06134-B3A9-4814-8AE3-59BD47F6DE44}" type="slidenum">
              <a:rPr lang="fr-FR" smtClean="0"/>
              <a:pPr/>
              <a:t>‹N°›</a:t>
            </a:fld>
            <a:endParaRPr lang="fr-FR"/>
          </a:p>
        </p:txBody>
      </p:sp>
      <p:sp>
        <p:nvSpPr>
          <p:cNvPr id="22" name="Espace réservé du titre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rendymatter.com/des-photos-historiques-rares-capturant-un-moment-unique-dans-le-temps/?utm_source=facebook&amp;utm_content=feed&amp;utm_campaign=YG_FB_WW_TM_D_LC_HistoricalPhotosFR_ygZMS3_V1_UV11_0801_ui&amp;utm_term=23857156576530682&amp;utm_medium=23857156564750682&amp;fbclid=IwAR04bD_0dB3iw7bnoV-uQVrdHjclmt7XhdrtjeEhAyQeRntB38iitlW9zjM"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trendymatter.com/author/writer1/"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4234" y="1173089"/>
            <a:ext cx="8229600" cy="1823863"/>
          </a:xfrm>
        </p:spPr>
        <p:txBody>
          <a:bodyPr>
            <a:normAutofit fontScale="90000"/>
          </a:bodyPr>
          <a:lstStyle/>
          <a:p>
            <a:pPr algn="ctr"/>
            <a:r>
              <a:rPr lang="fr-FR" b="1" dirty="0" smtClean="0"/>
              <a:t>Des photos historiques rares capturant un moment unique dans le temps</a:t>
            </a:r>
            <a:r>
              <a:rPr lang="fr-FR" dirty="0" smtClean="0"/>
              <a:t/>
            </a:r>
            <a:br>
              <a:rPr lang="fr-FR" dirty="0" smtClean="0"/>
            </a:br>
            <a:endParaRPr lang="fr-FR" dirty="0"/>
          </a:p>
        </p:txBody>
      </p:sp>
      <p:pic>
        <p:nvPicPr>
          <p:cNvPr id="7" name="Image 6" descr="author photo or placeholder"/>
          <p:cNvPicPr/>
          <p:nvPr/>
        </p:nvPicPr>
        <p:blipFill>
          <a:blip r:embed="rId2" cstate="print"/>
          <a:srcRect/>
          <a:stretch>
            <a:fillRect/>
          </a:stretch>
        </p:blipFill>
        <p:spPr bwMode="auto">
          <a:xfrm>
            <a:off x="323528" y="2780928"/>
            <a:ext cx="1152128" cy="1152128"/>
          </a:xfrm>
          <a:prstGeom prst="rect">
            <a:avLst/>
          </a:prstGeom>
          <a:noFill/>
          <a:ln w="9525">
            <a:noFill/>
            <a:miter lim="800000"/>
            <a:headEnd/>
            <a:tailEnd/>
          </a:ln>
        </p:spPr>
      </p:pic>
      <p:sp>
        <p:nvSpPr>
          <p:cNvPr id="8" name="Rectangle 7"/>
          <p:cNvSpPr/>
          <p:nvPr/>
        </p:nvSpPr>
        <p:spPr>
          <a:xfrm>
            <a:off x="179512" y="4365104"/>
            <a:ext cx="8856984" cy="707886"/>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fr-FR" sz="2000" b="1"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hlinkClick r:id="rId3"/>
              </a:rPr>
              <a:t>Des photos historiques rares capturant un moment unique dans le temps - </a:t>
            </a:r>
            <a:r>
              <a:rPr lang="fr-FR" sz="2000" b="1" u="sng"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hlinkClick r:id="rId3"/>
              </a:rPr>
              <a:t>Trendy</a:t>
            </a:r>
            <a:r>
              <a:rPr lang="fr-FR" sz="2000" b="1"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hlinkClick r:id="rId3"/>
              </a:rPr>
              <a:t> </a:t>
            </a:r>
            <a:r>
              <a:rPr lang="fr-FR" sz="2000" b="1" u="sng"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hlinkClick r:id="rId3"/>
              </a:rPr>
              <a:t>Matter</a:t>
            </a:r>
            <a:endParaRPr lang="fr-FR"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171179"/>
            <a:ext cx="8703344" cy="276998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t>By: </a:t>
            </a:r>
            <a:r>
              <a:rPr kumimoji="0" lang="en-US" sz="1400" b="0" i="0" u="none" strike="noStrike" cap="none" normalizeH="0" baseline="0" dirty="0" smtClean="0">
                <a:ln>
                  <a:noFill/>
                </a:ln>
                <a:solidFill>
                  <a:schemeClr val="tx2"/>
                </a:solidFill>
                <a:effectLst/>
                <a:latin typeface="Tahoma" pitchFamily="34" charset="0"/>
                <a:ea typeface="Calibri" pitchFamily="34" charset="0"/>
                <a:cs typeface="Tahoma" pitchFamily="34" charset="0"/>
                <a:hlinkClick r:id="rId2"/>
              </a:rPr>
              <a:t>Riley Brown</a:t>
            </a:r>
            <a:r>
              <a:rPr kumimoji="0" lang="en-US" sz="14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t> |Last updated: Nov 19, 2021</a:t>
            </a:r>
            <a:endParaRPr kumimoji="0" lang="fr-FR" sz="600" b="0" i="0" u="none" strike="noStrike" cap="none" normalizeH="0" baseline="0" dirty="0" smtClean="0">
              <a:ln>
                <a:noFill/>
              </a:ln>
              <a:solidFill>
                <a:schemeClr val="tx2"/>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t>Les photographies servent souvent de banque de mémoire visuelle. </a:t>
            </a:r>
            <a:b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br>
            <a: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t>Elles ont une signification émotionnelle et sentimentale.  </a:t>
            </a:r>
            <a:b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br>
            <a: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t>Du point de vue d’un artiste, la photographie dépeint l’univers et la vie </a:t>
            </a:r>
            <a:b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br>
            <a: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t>sous un jour totalement nouveau.  </a:t>
            </a:r>
            <a:b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br>
            <a: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t>Beaucoup de gens ne pensent à la photographie</a:t>
            </a:r>
            <a:b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br>
            <a: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t> qu’en termes de valeur esthétique et personnelle, </a:t>
            </a:r>
            <a:b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br>
            <a: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t>mais ils ne comprennent pas son importance </a:t>
            </a:r>
            <a:b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br>
            <a:r>
              <a:rPr kumimoji="0" lang="fr-FR" sz="2000" b="0" i="0" u="none" strike="noStrike" cap="none" normalizeH="0" baseline="0" dirty="0" smtClean="0">
                <a:ln>
                  <a:noFill/>
                </a:ln>
                <a:solidFill>
                  <a:schemeClr val="tx2"/>
                </a:solidFill>
                <a:effectLst/>
                <a:latin typeface="Tahoma" pitchFamily="34" charset="0"/>
                <a:ea typeface="Calibri" pitchFamily="34" charset="0"/>
                <a:cs typeface="Tahoma" pitchFamily="34" charset="0"/>
              </a:rPr>
              <a:t>dans la documentation historique.</a:t>
            </a:r>
            <a:endParaRPr kumimoji="0" lang="fr-FR" sz="2000" b="0" i="0" u="none" strike="noStrike" cap="none" normalizeH="0" baseline="0" dirty="0" smtClean="0">
              <a:ln>
                <a:noFill/>
              </a:ln>
              <a:solidFill>
                <a:schemeClr val="tx2"/>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179512" y="5013176"/>
            <a:ext cx="8703344"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dirty="0" smtClean="0">
                <a:solidFill>
                  <a:schemeClr val="tx2"/>
                </a:solidFill>
              </a:rPr>
              <a:t>Le </a:t>
            </a:r>
            <a:r>
              <a:rPr lang="fr-FR" sz="2000" dirty="0">
                <a:solidFill>
                  <a:schemeClr val="tx2"/>
                </a:solidFill>
              </a:rPr>
              <a:t>fait est que les photographies nous aident à enregistrer les événements passés pour les revoir plus tard et à relier les événements passés et futurs.  Nous espérons que la galerie historique que nous avons préparée pour vous dans cette liste vous aidera à apprendre quelque chose de nouveau, en vous reliant au passé, au présent et au futur.</a:t>
            </a:r>
          </a:p>
        </p:txBody>
      </p:sp>
      <p:pic>
        <p:nvPicPr>
          <p:cNvPr id="4" name="Image 3" descr="https://images.trendymatter.com/src/7cf4d80b-historic-photos.jpg"/>
          <p:cNvPicPr/>
          <p:nvPr/>
        </p:nvPicPr>
        <p:blipFill>
          <a:blip r:embed="rId2" cstate="print"/>
          <a:srcRect/>
          <a:stretch>
            <a:fillRect/>
          </a:stretch>
        </p:blipFill>
        <p:spPr bwMode="auto">
          <a:xfrm>
            <a:off x="2051720" y="1556792"/>
            <a:ext cx="5184576" cy="3168352"/>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060848"/>
            <a:ext cx="870334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a:solidFill>
                  <a:schemeClr val="tx2"/>
                </a:solidFill>
              </a:rPr>
              <a:t>1. Annie </a:t>
            </a:r>
            <a:r>
              <a:rPr lang="fr-FR" sz="2000" b="1" dirty="0" err="1">
                <a:solidFill>
                  <a:schemeClr val="tx2"/>
                </a:solidFill>
              </a:rPr>
              <a:t>Edson</a:t>
            </a:r>
            <a:r>
              <a:rPr lang="fr-FR" sz="2000" b="1" dirty="0">
                <a:solidFill>
                  <a:schemeClr val="tx2"/>
                </a:solidFill>
              </a:rPr>
              <a:t> Taylor, la première personne à avoir survécu à la traversée des chutes du Niagara dans un tonneau</a:t>
            </a:r>
            <a:endParaRPr lang="fr-FR" sz="2000" dirty="0">
              <a:solidFill>
                <a:schemeClr val="tx2"/>
              </a:solidFill>
            </a:endParaRPr>
          </a:p>
          <a:p>
            <a:r>
              <a:rPr lang="fr-FR" sz="2000" dirty="0">
                <a:solidFill>
                  <a:schemeClr val="tx2"/>
                </a:solidFill>
              </a:rPr>
              <a:t> </a:t>
            </a:r>
          </a:p>
          <a:p>
            <a:r>
              <a:rPr lang="fr-FR" sz="2000" dirty="0">
                <a:solidFill>
                  <a:schemeClr val="tx2"/>
                </a:solidFill>
              </a:rPr>
              <a:t>Annie </a:t>
            </a:r>
            <a:r>
              <a:rPr lang="fr-FR" sz="2000" dirty="0" err="1">
                <a:solidFill>
                  <a:schemeClr val="tx2"/>
                </a:solidFill>
              </a:rPr>
              <a:t>Edson</a:t>
            </a:r>
            <a:r>
              <a:rPr lang="fr-FR" sz="2000" dirty="0">
                <a:solidFill>
                  <a:schemeClr val="tx2"/>
                </a:solidFill>
              </a:rPr>
              <a:t> Taylor avait prévu de faire fortune grâce à un coup de pub unique en son genre.  Elle avait l’intention de faire un tour en tonneau au-dessus des chutes du Niagara le jour de son anniversaire (24 octobre 1901).  Elle a fait fabriquer un tonneau étanche et rembourré spécialement pour elle.  En guise de test, elle a envoyé un tonneau au-dessus des chutes avec un chat à l’intérieur, et le félin a survécu à la chute, à son grand plaisir et au bonheur du chat.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pic>
        <p:nvPicPr>
          <p:cNvPr id="4" name="Image 3" descr="https://images.trendymatter.com/src/f984920f-annie-taylor-niagara-falls.jpg"/>
          <p:cNvPicPr/>
          <p:nvPr/>
        </p:nvPicPr>
        <p:blipFill>
          <a:blip r:embed="rId2" cstate="print"/>
          <a:srcRect/>
          <a:stretch>
            <a:fillRect/>
          </a:stretch>
        </p:blipFill>
        <p:spPr bwMode="auto">
          <a:xfrm>
            <a:off x="467544" y="1916832"/>
            <a:ext cx="3826354" cy="3960440"/>
          </a:xfrm>
          <a:prstGeom prst="rect">
            <a:avLst/>
          </a:prstGeom>
          <a:noFill/>
          <a:ln w="9525">
            <a:noFill/>
            <a:miter lim="800000"/>
            <a:headEnd/>
            <a:tailEnd/>
          </a:ln>
        </p:spPr>
      </p:pic>
      <p:sp>
        <p:nvSpPr>
          <p:cNvPr id="5" name="Rectangle 4"/>
          <p:cNvSpPr/>
          <p:nvPr/>
        </p:nvSpPr>
        <p:spPr>
          <a:xfrm>
            <a:off x="4355976" y="2204864"/>
            <a:ext cx="4572000" cy="2585323"/>
          </a:xfrm>
          <a:prstGeom prst="rect">
            <a:avLst/>
          </a:prstGeom>
        </p:spPr>
        <p:txBody>
          <a:bodyPr>
            <a:spAutoFit/>
          </a:bodyPr>
          <a:lstStyle/>
          <a:p>
            <a:r>
              <a:rPr lang="fr-FR" dirty="0">
                <a:solidFill>
                  <a:schemeClr val="tx2"/>
                </a:solidFill>
              </a:rPr>
              <a:t>Ainsi, en ce 24e jour d’octobre, cette enseignante retraitée de 63 ans est montée dans le tonneau avec l’aide de ses compagnons et a fixé le couvercle.  Elle a été jetée à la dérive juste au-dessus des chutes.  Après avoir descendu les chutes, elle a été rejointe par un bateau qui l’attendait, et la dame a été découverte vivante et indemne.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368625"/>
            <a:ext cx="870334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 Cigarettes achetées sur un lit d'hôpital dans les années 1950</a:t>
            </a:r>
          </a:p>
          <a:p>
            <a:r>
              <a:rPr lang="fr-FR" sz="2000" b="1" dirty="0" smtClean="0">
                <a:solidFill>
                  <a:schemeClr val="tx2"/>
                </a:solidFill>
              </a:rPr>
              <a:t> </a:t>
            </a:r>
          </a:p>
          <a:p>
            <a:r>
              <a:rPr lang="fr-FR" sz="2000" b="1" dirty="0" smtClean="0">
                <a:solidFill>
                  <a:schemeClr val="tx2"/>
                </a:solidFill>
              </a:rPr>
              <a:t>Avant l’avertissement du Surgeon General établissant un lien entre le tabagisme et le cancer, les maladies cardiaques et diverses autres maladies, la communauté médicale ne considérait pas le tabagisme comme un risque pour la santé.  En fait, on considérait que fumer apaisait une personne inquiète, supprimait les appétits et était généralement bénéfique.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355976" y="3053859"/>
            <a:ext cx="4572000" cy="2031325"/>
          </a:xfrm>
          <a:prstGeom prst="rect">
            <a:avLst/>
          </a:prstGeom>
        </p:spPr>
        <p:txBody>
          <a:bodyPr>
            <a:spAutoFit/>
          </a:bodyPr>
          <a:lstStyle/>
          <a:p>
            <a:r>
              <a:rPr lang="fr-FR" dirty="0" smtClean="0">
                <a:solidFill>
                  <a:schemeClr val="tx2"/>
                </a:solidFill>
              </a:rPr>
              <a:t>Aussi absurde et contre-productif que cela puisse paraître, les patients hospitalisés pouvaient acheter des paquets de cigarettes depuis leur lit d’hôpital pendant cette période.  Ils pouvaient même fumer dans leur chambre d’hôpital s’ils le souhaitaient!</a:t>
            </a:r>
          </a:p>
        </p:txBody>
      </p:sp>
      <p:pic>
        <p:nvPicPr>
          <p:cNvPr id="6" name="Image 5" descr="https://images.trendymatter.com/src/e34f6925-hospital-cigarettes.jpg"/>
          <p:cNvPicPr/>
          <p:nvPr/>
        </p:nvPicPr>
        <p:blipFill>
          <a:blip r:embed="rId2" cstate="print"/>
          <a:srcRect/>
          <a:stretch>
            <a:fillRect/>
          </a:stretch>
        </p:blipFill>
        <p:spPr bwMode="auto">
          <a:xfrm>
            <a:off x="323528" y="1988840"/>
            <a:ext cx="3960440" cy="396044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37"/>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 Une machine de contrôle du trafic à commande manuelle, à Philadelphie, en Pennsylvanie, en 1922</a:t>
            </a:r>
          </a:p>
          <a:p>
            <a:r>
              <a:rPr lang="fr-FR" sz="2000" b="1" dirty="0" smtClean="0">
                <a:solidFill>
                  <a:schemeClr val="tx2"/>
                </a:solidFill>
              </a:rPr>
              <a:t> </a:t>
            </a:r>
          </a:p>
          <a:p>
            <a:r>
              <a:rPr lang="fr-FR" sz="2000" b="1" dirty="0" smtClean="0">
                <a:solidFill>
                  <a:schemeClr val="tx2"/>
                </a:solidFill>
              </a:rPr>
              <a:t>Les voitures ont commencé à avoir des accidents et des accrochages peu après l’arrivée de l’automobile dans les rues.  Il est devenu immédiatement évident que des lois et des procédures étaient nécessaires pour s’assurer que les individus ne conduisent pas leurs véhicules contre d’autres voitures, personnes ou structures.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355976" y="2708920"/>
            <a:ext cx="4572000" cy="2862322"/>
          </a:xfrm>
          <a:prstGeom prst="rect">
            <a:avLst/>
          </a:prstGeom>
        </p:spPr>
        <p:txBody>
          <a:bodyPr>
            <a:spAutoFit/>
          </a:bodyPr>
          <a:lstStyle/>
          <a:p>
            <a:r>
              <a:rPr lang="fr-FR" dirty="0" smtClean="0">
                <a:solidFill>
                  <a:schemeClr val="tx2"/>
                </a:solidFill>
              </a:rPr>
              <a:t>Les automobilistes ont commencé à utiliser les feux de circulation pour savoir quand s’arrêter et quand continuer à traverser un carrefour.  Avant les feux de circulation électriques, la seule alternative était d’avoir des feux manuels, comme celui que l’on voit sur la photo, qui étaient changés manuellement de “stop” à “go” par un opérateur de feux de circulation.</a:t>
            </a:r>
          </a:p>
        </p:txBody>
      </p:sp>
      <p:pic>
        <p:nvPicPr>
          <p:cNvPr id="7" name="Image 6" descr="https://images.trendymatter.com/src/f43a55fc-manual-traffic-light.jpg"/>
          <p:cNvPicPr/>
          <p:nvPr/>
        </p:nvPicPr>
        <p:blipFill>
          <a:blip r:embed="rId2" cstate="print"/>
          <a:srcRect/>
          <a:stretch>
            <a:fillRect/>
          </a:stretch>
        </p:blipFill>
        <p:spPr bwMode="auto">
          <a:xfrm>
            <a:off x="609871" y="1988840"/>
            <a:ext cx="3458073" cy="396044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1906961"/>
            <a:ext cx="8703344"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4. Un homme au sommet du Golden </a:t>
            </a:r>
            <a:r>
              <a:rPr lang="fr-FR" sz="2000" b="1" dirty="0" err="1" smtClean="0">
                <a:solidFill>
                  <a:schemeClr val="tx2"/>
                </a:solidFill>
              </a:rPr>
              <a:t>Gate</a:t>
            </a:r>
            <a:r>
              <a:rPr lang="fr-FR" sz="2000" b="1" dirty="0" smtClean="0">
                <a:solidFill>
                  <a:schemeClr val="tx2"/>
                </a:solidFill>
              </a:rPr>
              <a:t> Bridge pendant sa construction</a:t>
            </a:r>
          </a:p>
          <a:p>
            <a:r>
              <a:rPr lang="fr-FR" sz="2000" b="1" dirty="0" smtClean="0">
                <a:solidFill>
                  <a:schemeClr val="tx2"/>
                </a:solidFill>
              </a:rPr>
              <a:t> </a:t>
            </a:r>
          </a:p>
          <a:p>
            <a:r>
              <a:rPr lang="fr-FR" sz="2000" b="1" dirty="0" smtClean="0">
                <a:solidFill>
                  <a:schemeClr val="tx2"/>
                </a:solidFill>
              </a:rPr>
              <a:t>La construction du Golden </a:t>
            </a:r>
            <a:r>
              <a:rPr lang="fr-FR" sz="2000" b="1" dirty="0" err="1" smtClean="0">
                <a:solidFill>
                  <a:schemeClr val="tx2"/>
                </a:solidFill>
              </a:rPr>
              <a:t>Gate</a:t>
            </a:r>
            <a:r>
              <a:rPr lang="fr-FR" sz="2000" b="1" dirty="0" smtClean="0">
                <a:solidFill>
                  <a:schemeClr val="tx2"/>
                </a:solidFill>
              </a:rPr>
              <a:t> Bridge à San Francisco a nécessité beaucoup de courage.  Dans les années 1930, il existait une règle tacite concernant les projets de construction de ponts à haute teneur en acier comme celui-ci : les ingénieurs devaient prévoir un décès parmi les employés pour chaque million de dollars dépensé.  En revanche, le Gold </a:t>
            </a:r>
            <a:r>
              <a:rPr lang="fr-FR" sz="2000" b="1" dirty="0" err="1" smtClean="0">
                <a:solidFill>
                  <a:schemeClr val="tx2"/>
                </a:solidFill>
              </a:rPr>
              <a:t>Gate</a:t>
            </a:r>
            <a:r>
              <a:rPr lang="fr-FR" sz="2000" b="1" dirty="0" smtClean="0">
                <a:solidFill>
                  <a:schemeClr val="tx2"/>
                </a:solidFill>
              </a:rPr>
              <a:t> Bridge, d’une valeur de 35 millions de dollars, présentait un excellent bilan de sécurité, avec seulement 11 décès.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355976" y="2708920"/>
            <a:ext cx="4572000" cy="1477328"/>
          </a:xfrm>
          <a:prstGeom prst="rect">
            <a:avLst/>
          </a:prstGeom>
        </p:spPr>
        <p:txBody>
          <a:bodyPr>
            <a:spAutoFit/>
          </a:bodyPr>
          <a:lstStyle/>
          <a:p>
            <a:r>
              <a:rPr lang="fr-FR" dirty="0" smtClean="0">
                <a:solidFill>
                  <a:schemeClr val="tx2"/>
                </a:solidFill>
              </a:rPr>
              <a:t>Au moins 19 personnes auraient été sauvées grâce à un filet massif suspendu sous le chantier de construction.  La survie des employés du pont est une merveille de prévoyance.</a:t>
            </a:r>
          </a:p>
        </p:txBody>
      </p:sp>
      <p:pic>
        <p:nvPicPr>
          <p:cNvPr id="6" name="Image 5" descr="https://images.trendymatter.com/src/37b5f30f-golden-gate-bridge-construction.jpg"/>
          <p:cNvPicPr/>
          <p:nvPr/>
        </p:nvPicPr>
        <p:blipFill>
          <a:blip r:embed="rId2" cstate="print"/>
          <a:srcRect/>
          <a:stretch>
            <a:fillRect/>
          </a:stretch>
        </p:blipFill>
        <p:spPr bwMode="auto">
          <a:xfrm>
            <a:off x="971600" y="2060848"/>
            <a:ext cx="3056451" cy="410445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368628"/>
            <a:ext cx="870334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5. L'historique route 50 des États-Unis (la route la plus isolée d'Amérique)</a:t>
            </a:r>
          </a:p>
          <a:p>
            <a:r>
              <a:rPr lang="fr-FR" sz="2000" b="1" dirty="0" smtClean="0">
                <a:solidFill>
                  <a:schemeClr val="tx2"/>
                </a:solidFill>
              </a:rPr>
              <a:t> </a:t>
            </a:r>
          </a:p>
          <a:p>
            <a:r>
              <a:rPr lang="fr-FR" sz="2000" b="1" dirty="0" smtClean="0">
                <a:solidFill>
                  <a:schemeClr val="tx2"/>
                </a:solidFill>
              </a:rPr>
              <a:t>En regardant cette photo, il est facile de comprendre pourquoi la Route 50 est surnommée “la route la plus solitaire d’Amérique”.  De West Sacramento en Californie jusqu’à </a:t>
            </a:r>
            <a:r>
              <a:rPr lang="fr-FR" sz="2000" b="1" dirty="0" err="1" smtClean="0">
                <a:solidFill>
                  <a:schemeClr val="tx2"/>
                </a:solidFill>
              </a:rPr>
              <a:t>Ocean</a:t>
            </a:r>
            <a:r>
              <a:rPr lang="fr-FR" sz="2000" b="1" dirty="0" smtClean="0">
                <a:solidFill>
                  <a:schemeClr val="tx2"/>
                </a:solidFill>
              </a:rPr>
              <a:t> City dans le Maryland (soit une distance d’environ 3 073 miles), la route traverse de vastes étendues de terrains arides.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39552" y="5397023"/>
            <a:ext cx="8280920" cy="1200329"/>
          </a:xfrm>
          <a:prstGeom prst="rect">
            <a:avLst/>
          </a:prstGeom>
        </p:spPr>
        <p:txBody>
          <a:bodyPr wrap="square">
            <a:spAutoFit/>
          </a:bodyPr>
          <a:lstStyle/>
          <a:p>
            <a:r>
              <a:rPr lang="fr-FR" dirty="0">
                <a:solidFill>
                  <a:schemeClr val="tx2"/>
                </a:solidFill>
              </a:rPr>
              <a:t>Lorsque le magazine Life a publié son édition de juillet 1986, la route a été surnommée “la route la plus solitaire d’Amérique”.  Depuis, le nom a gagné en popularité, et l’État du Nevada l’a adopté comme slogan marketing pour la route. Selon la publication, il n’y a “aucun lieu d’intérêt” le long de la route.</a:t>
            </a:r>
          </a:p>
        </p:txBody>
      </p:sp>
      <p:pic>
        <p:nvPicPr>
          <p:cNvPr id="7" name="Image 6" descr="https://images.trendymatter.com/src/dfb6b7a1-route-50.jpg"/>
          <p:cNvPicPr/>
          <p:nvPr/>
        </p:nvPicPr>
        <p:blipFill>
          <a:blip r:embed="rId2" cstate="print"/>
          <a:srcRect/>
          <a:stretch>
            <a:fillRect/>
          </a:stretch>
        </p:blipFill>
        <p:spPr bwMode="auto">
          <a:xfrm>
            <a:off x="1619672" y="1484784"/>
            <a:ext cx="5759190" cy="3816424"/>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41"/>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6. Des femmes livrant de l'eau pendant la Première Guerre mondiale</a:t>
            </a:r>
          </a:p>
          <a:p>
            <a:r>
              <a:rPr lang="fr-FR" sz="2000" b="1" dirty="0" smtClean="0">
                <a:solidFill>
                  <a:schemeClr val="tx2"/>
                </a:solidFill>
              </a:rPr>
              <a:t> </a:t>
            </a:r>
          </a:p>
          <a:p>
            <a:r>
              <a:rPr lang="fr-FR" sz="2000" b="1" dirty="0" smtClean="0">
                <a:solidFill>
                  <a:schemeClr val="tx2"/>
                </a:solidFill>
              </a:rPr>
              <a:t>Alors que la Première Guerre mondiale se déroulait dans toute l’Europe, les femmes ont commencé à assumer des tâches auparavant réservées aux hommes, allant du travail en usine au transport d’énormes blocs de glace vers les lignes de front.  Le besoin de ce type de travail existait déjà à l’époque, avant même que les réfrigérateurs ne soient largement disponibles.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5013176"/>
            <a:ext cx="8712968" cy="1754326"/>
          </a:xfrm>
          <a:prstGeom prst="rect">
            <a:avLst/>
          </a:prstGeom>
        </p:spPr>
        <p:txBody>
          <a:bodyPr wrap="square">
            <a:spAutoFit/>
          </a:bodyPr>
          <a:lstStyle/>
          <a:p>
            <a:r>
              <a:rPr lang="fr-FR" dirty="0">
                <a:solidFill>
                  <a:schemeClr val="tx2"/>
                </a:solidFill>
              </a:rPr>
              <a:t>À l’époque, la distribution de glace se faisait dans tout le pays, les livreurs transportant d’énormes blocs de glace dans tout le pays sur des chariots et dans des véhicules à moteur.  Les dames de cette photo livraient la glace d’un distributeur aux maisons de Manhattan afin qu’elle puisse être utilisée pour refroidir les repas.  Avec la généralisation des réfrigérateurs et des congélateurs, l’entreprise a progressivement cessé ses activités.</a:t>
            </a:r>
          </a:p>
        </p:txBody>
      </p:sp>
      <p:pic>
        <p:nvPicPr>
          <p:cNvPr id="6" name="Image 5" descr="https://images.trendymatter.com/src/fb793616-ice-delivery.jpg"/>
          <p:cNvPicPr/>
          <p:nvPr/>
        </p:nvPicPr>
        <p:blipFill>
          <a:blip r:embed="rId2" cstate="print"/>
          <a:srcRect/>
          <a:stretch>
            <a:fillRect/>
          </a:stretch>
        </p:blipFill>
        <p:spPr bwMode="auto">
          <a:xfrm>
            <a:off x="2555776" y="1484784"/>
            <a:ext cx="4571975" cy="359052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42"/>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7. Taille de Robert </a:t>
            </a:r>
            <a:r>
              <a:rPr lang="fr-FR" sz="2000" b="1" dirty="0" err="1" smtClean="0">
                <a:solidFill>
                  <a:schemeClr val="tx2"/>
                </a:solidFill>
              </a:rPr>
              <a:t>Wadlow</a:t>
            </a:r>
            <a:r>
              <a:rPr lang="fr-FR" sz="2000" b="1" dirty="0" smtClean="0">
                <a:solidFill>
                  <a:schemeClr val="tx2"/>
                </a:solidFill>
              </a:rPr>
              <a:t> comparée à celle de l'immense </a:t>
            </a:r>
            <a:r>
              <a:rPr lang="fr-FR" sz="2000" b="1" dirty="0" err="1" smtClean="0">
                <a:solidFill>
                  <a:schemeClr val="tx2"/>
                </a:solidFill>
              </a:rPr>
              <a:t>Shaquille</a:t>
            </a:r>
            <a:r>
              <a:rPr lang="fr-FR" sz="2000" b="1" dirty="0" smtClean="0">
                <a:solidFill>
                  <a:schemeClr val="tx2"/>
                </a:solidFill>
              </a:rPr>
              <a:t> </a:t>
            </a:r>
            <a:r>
              <a:rPr lang="fr-FR" sz="2000" b="1" dirty="0" err="1" smtClean="0">
                <a:solidFill>
                  <a:schemeClr val="tx2"/>
                </a:solidFill>
              </a:rPr>
              <a:t>O'Neal</a:t>
            </a:r>
            <a:r>
              <a:rPr lang="fr-FR" sz="2000" b="1" dirty="0" smtClean="0">
                <a:solidFill>
                  <a:schemeClr val="tx2"/>
                </a:solidFill>
              </a:rPr>
              <a:t> (7'1)</a:t>
            </a:r>
          </a:p>
          <a:p>
            <a:r>
              <a:rPr lang="fr-FR" sz="2000" b="1" dirty="0" smtClean="0">
                <a:solidFill>
                  <a:schemeClr val="tx2"/>
                </a:solidFill>
              </a:rPr>
              <a:t> </a:t>
            </a:r>
          </a:p>
          <a:p>
            <a:r>
              <a:rPr lang="fr-FR" sz="2000" b="1" dirty="0" smtClean="0">
                <a:solidFill>
                  <a:schemeClr val="tx2"/>
                </a:solidFill>
              </a:rPr>
              <a:t>Vous savez probablement qui est </a:t>
            </a:r>
            <a:r>
              <a:rPr lang="fr-FR" sz="2000" b="1" dirty="0" err="1" smtClean="0">
                <a:solidFill>
                  <a:schemeClr val="tx2"/>
                </a:solidFill>
              </a:rPr>
              <a:t>Big</a:t>
            </a:r>
            <a:r>
              <a:rPr lang="fr-FR" sz="2000" b="1" dirty="0" smtClean="0">
                <a:solidFill>
                  <a:schemeClr val="tx2"/>
                </a:solidFill>
              </a:rPr>
              <a:t> </a:t>
            </a:r>
            <a:r>
              <a:rPr lang="fr-FR" sz="2000" b="1" dirty="0" err="1" smtClean="0">
                <a:solidFill>
                  <a:schemeClr val="tx2"/>
                </a:solidFill>
              </a:rPr>
              <a:t>Shaq</a:t>
            </a:r>
            <a:r>
              <a:rPr lang="fr-FR" sz="2000" b="1" dirty="0" smtClean="0">
                <a:solidFill>
                  <a:schemeClr val="tx2"/>
                </a:solidFill>
              </a:rPr>
              <a:t>.  Oui, c’est un énorme joueur de basket-ball.  La photo ci-dessous montre une réplique en cire de Robert </a:t>
            </a:r>
            <a:r>
              <a:rPr lang="fr-FR" sz="2000" b="1" dirty="0" err="1" smtClean="0">
                <a:solidFill>
                  <a:schemeClr val="tx2"/>
                </a:solidFill>
              </a:rPr>
              <a:t>Wadlow</a:t>
            </a:r>
            <a:r>
              <a:rPr lang="fr-FR" sz="2000" b="1" dirty="0" smtClean="0">
                <a:solidFill>
                  <a:schemeClr val="tx2"/>
                </a:solidFill>
              </a:rPr>
              <a:t>, exposée dans un musée, à côté de laquelle se tient la star du basket-ball </a:t>
            </a:r>
            <a:r>
              <a:rPr lang="fr-FR" sz="2000" b="1" dirty="0" err="1" smtClean="0">
                <a:solidFill>
                  <a:schemeClr val="tx2"/>
                </a:solidFill>
              </a:rPr>
              <a:t>Shaquille</a:t>
            </a:r>
            <a:r>
              <a:rPr lang="fr-FR" sz="2000" b="1" dirty="0" smtClean="0">
                <a:solidFill>
                  <a:schemeClr val="tx2"/>
                </a:solidFill>
              </a:rPr>
              <a:t> </a:t>
            </a:r>
            <a:r>
              <a:rPr lang="fr-FR" sz="2000" b="1" dirty="0" err="1" smtClean="0">
                <a:solidFill>
                  <a:schemeClr val="tx2"/>
                </a:solidFill>
              </a:rPr>
              <a:t>O’Neal</a:t>
            </a:r>
            <a:r>
              <a:rPr lang="fr-FR" sz="2000" b="1" dirty="0" smtClean="0">
                <a:solidFill>
                  <a:schemeClr val="tx2"/>
                </a:solidFill>
              </a:rPr>
              <a:t>, pour donner une idée de la taille réelle de Robert </a:t>
            </a:r>
            <a:r>
              <a:rPr lang="fr-FR" sz="2000" b="1" dirty="0" err="1" smtClean="0">
                <a:solidFill>
                  <a:schemeClr val="tx2"/>
                </a:solidFill>
              </a:rPr>
              <a:t>Wadlow</a:t>
            </a:r>
            <a:r>
              <a:rPr lang="fr-FR" sz="2000" b="1" dirty="0" smtClean="0">
                <a:solidFill>
                  <a:schemeClr val="tx2"/>
                </a:solidFill>
              </a:rPr>
              <a:t>, l’homme le plus grand du monde.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572000" y="2924944"/>
            <a:ext cx="4392488" cy="1754326"/>
          </a:xfrm>
          <a:prstGeom prst="rect">
            <a:avLst/>
          </a:prstGeom>
        </p:spPr>
        <p:txBody>
          <a:bodyPr wrap="square">
            <a:spAutoFit/>
          </a:bodyPr>
          <a:lstStyle/>
          <a:p>
            <a:r>
              <a:rPr lang="fr-FR" dirty="0">
                <a:solidFill>
                  <a:schemeClr val="tx2"/>
                </a:solidFill>
              </a:rPr>
              <a:t>Avec une taille de 7’1″, </a:t>
            </a:r>
            <a:r>
              <a:rPr lang="fr-FR" dirty="0" err="1">
                <a:solidFill>
                  <a:schemeClr val="tx2"/>
                </a:solidFill>
              </a:rPr>
              <a:t>O’Neal</a:t>
            </a:r>
            <a:r>
              <a:rPr lang="fr-FR" dirty="0">
                <a:solidFill>
                  <a:schemeClr val="tx2"/>
                </a:solidFill>
              </a:rPr>
              <a:t> n’a pas l’habitude de lever les yeux vers qui que ce soit, mais il est clair sur la photo que </a:t>
            </a:r>
            <a:r>
              <a:rPr lang="fr-FR" dirty="0" err="1">
                <a:solidFill>
                  <a:schemeClr val="tx2"/>
                </a:solidFill>
              </a:rPr>
              <a:t>Shaq</a:t>
            </a:r>
            <a:r>
              <a:rPr lang="fr-FR" dirty="0">
                <a:solidFill>
                  <a:schemeClr val="tx2"/>
                </a:solidFill>
              </a:rPr>
              <a:t> est presque deux pieds plus petit que </a:t>
            </a:r>
            <a:r>
              <a:rPr lang="fr-FR" dirty="0" err="1">
                <a:solidFill>
                  <a:schemeClr val="tx2"/>
                </a:solidFill>
              </a:rPr>
              <a:t>Wadlow</a:t>
            </a:r>
            <a:r>
              <a:rPr lang="fr-FR" dirty="0">
                <a:solidFill>
                  <a:schemeClr val="tx2"/>
                </a:solidFill>
              </a:rPr>
              <a:t> à son point le plus haut, qui mesure presque 9 pieds.</a:t>
            </a:r>
          </a:p>
        </p:txBody>
      </p:sp>
      <p:pic>
        <p:nvPicPr>
          <p:cNvPr id="7" name="Image 6" descr="https://images.trendymatter.com/src/83f5fba2-tallest-man-and-shaq.jpg"/>
          <p:cNvPicPr/>
          <p:nvPr/>
        </p:nvPicPr>
        <p:blipFill>
          <a:blip r:embed="rId2" cstate="print"/>
          <a:srcRect l="11548" r="11442"/>
          <a:stretch>
            <a:fillRect/>
          </a:stretch>
        </p:blipFill>
        <p:spPr bwMode="auto">
          <a:xfrm>
            <a:off x="395536" y="1703708"/>
            <a:ext cx="4045698" cy="4029548"/>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43"/>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8. </a:t>
            </a:r>
            <a:r>
              <a:rPr lang="fr-FR" sz="2000" b="1" dirty="0" err="1" smtClean="0">
                <a:solidFill>
                  <a:schemeClr val="tx2"/>
                </a:solidFill>
              </a:rPr>
              <a:t>Yoda</a:t>
            </a:r>
            <a:r>
              <a:rPr lang="fr-FR" sz="2000" b="1" dirty="0" smtClean="0">
                <a:solidFill>
                  <a:schemeClr val="tx2"/>
                </a:solidFill>
              </a:rPr>
              <a:t> avec son sculpteur, Stuart </a:t>
            </a:r>
            <a:r>
              <a:rPr lang="fr-FR" sz="2000" b="1" dirty="0" err="1" smtClean="0">
                <a:solidFill>
                  <a:schemeClr val="tx2"/>
                </a:solidFill>
              </a:rPr>
              <a:t>Freeborn</a:t>
            </a:r>
            <a:endParaRPr lang="fr-FR" sz="2000" b="1" dirty="0" smtClean="0">
              <a:solidFill>
                <a:schemeClr val="tx2"/>
              </a:solidFill>
            </a:endParaRPr>
          </a:p>
          <a:p>
            <a:r>
              <a:rPr lang="fr-FR" sz="2000" b="1" dirty="0" smtClean="0">
                <a:solidFill>
                  <a:schemeClr val="tx2"/>
                </a:solidFill>
              </a:rPr>
              <a:t> </a:t>
            </a:r>
          </a:p>
          <a:p>
            <a:r>
              <a:rPr lang="fr-FR" sz="2000" b="1" dirty="0" smtClean="0">
                <a:solidFill>
                  <a:schemeClr val="tx2"/>
                </a:solidFill>
              </a:rPr>
              <a:t>Tous ceux qui ont regardé L’Empire contre-attaque sont tombés amoureux de </a:t>
            </a:r>
            <a:r>
              <a:rPr lang="fr-FR" sz="2000" b="1" dirty="0" err="1" smtClean="0">
                <a:solidFill>
                  <a:schemeClr val="tx2"/>
                </a:solidFill>
              </a:rPr>
              <a:t>Yoda</a:t>
            </a:r>
            <a:r>
              <a:rPr lang="fr-FR" sz="2000" b="1" dirty="0" smtClean="0">
                <a:solidFill>
                  <a:schemeClr val="tx2"/>
                </a:solidFill>
              </a:rPr>
              <a:t>, la petite créature amusante de </a:t>
            </a:r>
            <a:r>
              <a:rPr lang="fr-FR" sz="2000" b="1" dirty="0" err="1" smtClean="0">
                <a:solidFill>
                  <a:schemeClr val="tx2"/>
                </a:solidFill>
              </a:rPr>
              <a:t>Dagobah</a:t>
            </a:r>
            <a:r>
              <a:rPr lang="fr-FR" sz="2000" b="1" dirty="0" smtClean="0">
                <a:solidFill>
                  <a:schemeClr val="tx2"/>
                </a:solidFill>
              </a:rPr>
              <a:t> qui est aussi le </a:t>
            </a:r>
            <a:r>
              <a:rPr lang="fr-FR" sz="2000" b="1" dirty="0" err="1" smtClean="0">
                <a:solidFill>
                  <a:schemeClr val="tx2"/>
                </a:solidFill>
              </a:rPr>
              <a:t>Jedi</a:t>
            </a:r>
            <a:r>
              <a:rPr lang="fr-FR" sz="2000" b="1" dirty="0" smtClean="0">
                <a:solidFill>
                  <a:schemeClr val="tx2"/>
                </a:solidFill>
              </a:rPr>
              <a:t> le plus puissant de la galaxie.  Cependant, si la version originale de </a:t>
            </a:r>
            <a:r>
              <a:rPr lang="fr-FR" sz="2000" b="1" dirty="0" err="1" smtClean="0">
                <a:solidFill>
                  <a:schemeClr val="tx2"/>
                </a:solidFill>
              </a:rPr>
              <a:t>Yoda</a:t>
            </a:r>
            <a:r>
              <a:rPr lang="fr-FR" sz="2000" b="1" dirty="0" smtClean="0">
                <a:solidFill>
                  <a:schemeClr val="tx2"/>
                </a:solidFill>
              </a:rPr>
              <a:t> avait été portée à l’écran, le film n’aurait peut-être pas vu le jour.  Le plan original pour </a:t>
            </a:r>
            <a:r>
              <a:rPr lang="fr-FR" sz="2000" b="1" dirty="0" err="1" smtClean="0">
                <a:solidFill>
                  <a:schemeClr val="tx2"/>
                </a:solidFill>
              </a:rPr>
              <a:t>Yoda</a:t>
            </a:r>
            <a:r>
              <a:rPr lang="fr-FR" sz="2000" b="1" dirty="0" smtClean="0">
                <a:solidFill>
                  <a:schemeClr val="tx2"/>
                </a:solidFill>
              </a:rPr>
              <a:t> était d’apprendre à un singe costumé à se déplacer sur le plateau au lieu d’utiliser une marionnette.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572000" y="2060848"/>
            <a:ext cx="4392488" cy="3970318"/>
          </a:xfrm>
          <a:prstGeom prst="rect">
            <a:avLst/>
          </a:prstGeom>
        </p:spPr>
        <p:txBody>
          <a:bodyPr wrap="square">
            <a:spAutoFit/>
          </a:bodyPr>
          <a:lstStyle/>
          <a:p>
            <a:r>
              <a:rPr lang="fr-FR" dirty="0">
                <a:solidFill>
                  <a:schemeClr val="tx2"/>
                </a:solidFill>
              </a:rPr>
              <a:t>Plusieurs membres de l’équipe ayant travaillé sur 2001 :  L’Odyssée de l’espace des années auparavant se sont opposés au concept.  Des acteurs ont dû être recrutés pour représenter les primates, car ils étaient difficiles à gérer.  Le personnage que nous connaissons et aimons aujourd’hui a été créé avec l’aide d’un maquilleur, Stuart </a:t>
            </a:r>
            <a:r>
              <a:rPr lang="fr-FR" dirty="0" err="1">
                <a:solidFill>
                  <a:schemeClr val="tx2"/>
                </a:solidFill>
              </a:rPr>
              <a:t>Freeborn</a:t>
            </a:r>
            <a:r>
              <a:rPr lang="fr-FR" dirty="0">
                <a:solidFill>
                  <a:schemeClr val="tx2"/>
                </a:solidFill>
              </a:rPr>
              <a:t>, qui a réalisé le modèle de </a:t>
            </a:r>
            <a:r>
              <a:rPr lang="fr-FR" dirty="0" err="1">
                <a:solidFill>
                  <a:schemeClr val="tx2"/>
                </a:solidFill>
              </a:rPr>
              <a:t>Yoda</a:t>
            </a:r>
            <a:r>
              <a:rPr lang="fr-FR" dirty="0">
                <a:solidFill>
                  <a:schemeClr val="tx2"/>
                </a:solidFill>
              </a:rPr>
              <a:t> à partir de l’art conceptuel de Ralph </a:t>
            </a:r>
            <a:r>
              <a:rPr lang="fr-FR" dirty="0" err="1">
                <a:solidFill>
                  <a:schemeClr val="tx2"/>
                </a:solidFill>
              </a:rPr>
              <a:t>McQuarrie</a:t>
            </a:r>
            <a:r>
              <a:rPr lang="fr-FR" dirty="0">
                <a:solidFill>
                  <a:schemeClr val="tx2"/>
                </a:solidFill>
              </a:rPr>
              <a:t> et de lui-même.  Mais n’êtes-vous pas curieux de voir Mark </a:t>
            </a:r>
            <a:r>
              <a:rPr lang="fr-FR" dirty="0" err="1">
                <a:solidFill>
                  <a:schemeClr val="tx2"/>
                </a:solidFill>
              </a:rPr>
              <a:t>Hamill</a:t>
            </a:r>
            <a:r>
              <a:rPr lang="fr-FR" dirty="0">
                <a:solidFill>
                  <a:schemeClr val="tx2"/>
                </a:solidFill>
              </a:rPr>
              <a:t> jouer avec un singe?</a:t>
            </a:r>
          </a:p>
        </p:txBody>
      </p:sp>
      <p:pic>
        <p:nvPicPr>
          <p:cNvPr id="6" name="Image 5" descr="https://images.trendymatter.com/src/1570cf93-yoda-and-ralph-mcquarrie.jpg"/>
          <p:cNvPicPr/>
          <p:nvPr/>
        </p:nvPicPr>
        <p:blipFill>
          <a:blip r:embed="rId2" cstate="print"/>
          <a:srcRect/>
          <a:stretch>
            <a:fillRect/>
          </a:stretch>
        </p:blipFill>
        <p:spPr bwMode="auto">
          <a:xfrm>
            <a:off x="251520" y="2276872"/>
            <a:ext cx="4272186" cy="3312368"/>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1906967"/>
            <a:ext cx="8703344"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9. Une femme se tenant près d'une rupture après le tremblement de terre de San Francisco en 1906</a:t>
            </a:r>
          </a:p>
          <a:p>
            <a:r>
              <a:rPr lang="fr-FR" sz="2000" b="1" dirty="0" smtClean="0">
                <a:solidFill>
                  <a:schemeClr val="tx2"/>
                </a:solidFill>
              </a:rPr>
              <a:t> </a:t>
            </a:r>
          </a:p>
          <a:p>
            <a:r>
              <a:rPr lang="fr-FR" sz="2000" b="1" dirty="0" smtClean="0">
                <a:solidFill>
                  <a:schemeClr val="tx2"/>
                </a:solidFill>
              </a:rPr>
              <a:t>Le tremblement de terre de San Francisco en 1906 a laissé une brèche visible tout le long de la faille de San Andreas, que l’on peut encore observer aujourd’hui. Située à la frontière entre la plaque nord-américaine et la plaque pacifique, la faille de San Andreas est l’une des failles actives les plus connues de la planète.  Elle a été nommée ainsi en raison du lac de San Andreas qui s’est formé à la suite de la faille, découverte en 1895 par le géologue Andrew Lawson de l’université de Californie à Berkeley.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572000" y="2499861"/>
            <a:ext cx="4392488" cy="2585323"/>
          </a:xfrm>
          <a:prstGeom prst="rect">
            <a:avLst/>
          </a:prstGeom>
        </p:spPr>
        <p:txBody>
          <a:bodyPr wrap="square">
            <a:spAutoFit/>
          </a:bodyPr>
          <a:lstStyle/>
          <a:p>
            <a:r>
              <a:rPr lang="fr-FR" dirty="0">
                <a:solidFill>
                  <a:schemeClr val="tx2"/>
                </a:solidFill>
              </a:rPr>
              <a:t>Après le tremblement de terre de 1906, le professeur Lawson a établi que la ligne de faille s’étendait jusqu’à la partie sud de la Californie, qu’il a nommée “ligne de faille californienne”.  Immédiatement après le grand tremblement de terre, la ligne de faille était clairement visible, comme le montre cette photo.</a:t>
            </a:r>
          </a:p>
        </p:txBody>
      </p:sp>
      <p:pic>
        <p:nvPicPr>
          <p:cNvPr id="7" name="Image 6" descr="https://images.trendymatter.com/src/72bb5e76-san-fran-earthquake.jpg"/>
          <p:cNvPicPr/>
          <p:nvPr/>
        </p:nvPicPr>
        <p:blipFill>
          <a:blip r:embed="rId2" cstate="print"/>
          <a:srcRect/>
          <a:stretch>
            <a:fillRect/>
          </a:stretch>
        </p:blipFill>
        <p:spPr bwMode="auto">
          <a:xfrm>
            <a:off x="323528" y="1988840"/>
            <a:ext cx="4085210" cy="4047081"/>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060855"/>
            <a:ext cx="870334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10. La </a:t>
            </a:r>
            <a:r>
              <a:rPr lang="fr-FR" sz="2000" b="1" dirty="0" err="1" smtClean="0">
                <a:solidFill>
                  <a:schemeClr val="tx2"/>
                </a:solidFill>
              </a:rPr>
              <a:t>Monowheel</a:t>
            </a:r>
            <a:r>
              <a:rPr lang="fr-FR" sz="2000" b="1" dirty="0" smtClean="0">
                <a:solidFill>
                  <a:schemeClr val="tx2"/>
                </a:solidFill>
              </a:rPr>
              <a:t> (</a:t>
            </a:r>
            <a:r>
              <a:rPr lang="fr-FR" sz="2000" b="1" dirty="0" err="1" smtClean="0">
                <a:solidFill>
                  <a:schemeClr val="tx2"/>
                </a:solidFill>
              </a:rPr>
              <a:t>Dynasphère</a:t>
            </a:r>
            <a:r>
              <a:rPr lang="fr-FR" sz="2000" b="1" dirty="0" smtClean="0">
                <a:solidFill>
                  <a:schemeClr val="tx2"/>
                </a:solidFill>
              </a:rPr>
              <a:t>) des années 1930</a:t>
            </a:r>
          </a:p>
          <a:p>
            <a:r>
              <a:rPr lang="fr-FR" sz="2000" b="1" dirty="0" smtClean="0">
                <a:solidFill>
                  <a:schemeClr val="tx2"/>
                </a:solidFill>
              </a:rPr>
              <a:t> </a:t>
            </a:r>
          </a:p>
          <a:p>
            <a:r>
              <a:rPr lang="fr-FR" sz="2000" b="1" dirty="0" smtClean="0">
                <a:solidFill>
                  <a:schemeClr val="tx2"/>
                </a:solidFill>
              </a:rPr>
              <a:t>Cet étrange véhicule a été conçu à partir d’un dessin de Léonard de Vinci !  Le concept de cette roue, communément appelée “</a:t>
            </a:r>
            <a:r>
              <a:rPr lang="fr-FR" sz="2000" b="1" dirty="0" err="1" smtClean="0">
                <a:solidFill>
                  <a:schemeClr val="tx2"/>
                </a:solidFill>
              </a:rPr>
              <a:t>monoroue</a:t>
            </a:r>
            <a:r>
              <a:rPr lang="fr-FR" sz="2000" b="1" dirty="0" smtClean="0">
                <a:solidFill>
                  <a:schemeClr val="tx2"/>
                </a:solidFill>
              </a:rPr>
              <a:t>”, a été breveté en 1930 par un inventeur britannique, le Dr J. A. </a:t>
            </a:r>
            <a:r>
              <a:rPr lang="fr-FR" sz="2000" b="1" dirty="0" err="1" smtClean="0">
                <a:solidFill>
                  <a:schemeClr val="tx2"/>
                </a:solidFill>
              </a:rPr>
              <a:t>Purves</a:t>
            </a:r>
            <a:r>
              <a:rPr lang="fr-FR" sz="2000" b="1" dirty="0" smtClean="0">
                <a:solidFill>
                  <a:schemeClr val="tx2"/>
                </a:solidFill>
              </a:rPr>
              <a:t>, qui s’est inspiré du dessin de Léonard de Vinci.  </a:t>
            </a:r>
            <a:r>
              <a:rPr lang="fr-FR" sz="2000" b="1" dirty="0" err="1" smtClean="0">
                <a:solidFill>
                  <a:schemeClr val="tx2"/>
                </a:solidFill>
              </a:rPr>
              <a:t>Purves</a:t>
            </a:r>
            <a:r>
              <a:rPr lang="fr-FR" sz="2000" b="1" dirty="0" smtClean="0">
                <a:solidFill>
                  <a:schemeClr val="tx2"/>
                </a:solidFill>
              </a:rPr>
              <a:t> était tellement convaincu que sa </a:t>
            </a:r>
            <a:r>
              <a:rPr lang="fr-FR" sz="2000" b="1" dirty="0" err="1" smtClean="0">
                <a:solidFill>
                  <a:schemeClr val="tx2"/>
                </a:solidFill>
              </a:rPr>
              <a:t>monoroue</a:t>
            </a:r>
            <a:r>
              <a:rPr lang="fr-FR" sz="2000" b="1" dirty="0" smtClean="0">
                <a:solidFill>
                  <a:schemeClr val="tx2"/>
                </a:solidFill>
              </a:rPr>
              <a:t> serait la prochaine grande nouveauté dans le monde de l’automobile qu’il a même écrit un article à ce sujet dans la revue “</a:t>
            </a:r>
            <a:r>
              <a:rPr lang="fr-FR" sz="2000" b="1" dirty="0" err="1" smtClean="0">
                <a:solidFill>
                  <a:schemeClr val="tx2"/>
                </a:solidFill>
              </a:rPr>
              <a:t>Popular</a:t>
            </a:r>
            <a:r>
              <a:rPr lang="fr-FR" sz="2000" b="1" dirty="0" smtClean="0">
                <a:solidFill>
                  <a:schemeClr val="tx2"/>
                </a:solidFill>
              </a:rPr>
              <a:t> </a:t>
            </a:r>
            <a:r>
              <a:rPr lang="fr-FR" sz="2000" b="1" dirty="0" err="1" smtClean="0">
                <a:solidFill>
                  <a:schemeClr val="tx2"/>
                </a:solidFill>
              </a:rPr>
              <a:t>Mechanics</a:t>
            </a:r>
            <a:r>
              <a:rPr lang="fr-FR" sz="2000" b="1" dirty="0" smtClean="0">
                <a:solidFill>
                  <a:schemeClr val="tx2"/>
                </a:solidFill>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292080" y="2499861"/>
            <a:ext cx="3672408" cy="3139321"/>
          </a:xfrm>
          <a:prstGeom prst="rect">
            <a:avLst/>
          </a:prstGeom>
        </p:spPr>
        <p:txBody>
          <a:bodyPr wrap="square">
            <a:spAutoFit/>
          </a:bodyPr>
          <a:lstStyle/>
          <a:p>
            <a:r>
              <a:rPr lang="fr-FR" dirty="0" smtClean="0">
                <a:solidFill>
                  <a:schemeClr val="tx2"/>
                </a:solidFill>
              </a:rPr>
              <a:t>La </a:t>
            </a:r>
            <a:r>
              <a:rPr lang="fr-FR" dirty="0" err="1" smtClean="0">
                <a:solidFill>
                  <a:schemeClr val="tx2"/>
                </a:solidFill>
              </a:rPr>
              <a:t>monoroue</a:t>
            </a:r>
            <a:r>
              <a:rPr lang="fr-FR" dirty="0" smtClean="0">
                <a:solidFill>
                  <a:schemeClr val="tx2"/>
                </a:solidFill>
              </a:rPr>
              <a:t> fonctionnait bien, mais elle présentait une faiblesse majeure en matière de freinage et d’accélération.  La force faisait tourner le chariot du conducteur autour de la roue, comme lorsqu’un hamster s’arrête brusquement en courant sur une roue.  Il y avait certainement des problèmes de conception à résoudre!</a:t>
            </a:r>
          </a:p>
        </p:txBody>
      </p:sp>
      <p:pic>
        <p:nvPicPr>
          <p:cNvPr id="6" name="Image 5" descr="https://images.trendymatter.com/src/478f33a9-dynasphere.jpg"/>
          <p:cNvPicPr/>
          <p:nvPr/>
        </p:nvPicPr>
        <p:blipFill>
          <a:blip r:embed="rId2" cstate="print"/>
          <a:srcRect/>
          <a:stretch>
            <a:fillRect/>
          </a:stretch>
        </p:blipFill>
        <p:spPr bwMode="auto">
          <a:xfrm>
            <a:off x="251520" y="1988840"/>
            <a:ext cx="5059680" cy="401064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21"/>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11. Le peintre Bob Ross nourrissant un bébé raton laveur</a:t>
            </a:r>
          </a:p>
          <a:p>
            <a:r>
              <a:rPr lang="fr-FR" sz="2000" b="1" dirty="0" smtClean="0">
                <a:solidFill>
                  <a:schemeClr val="tx2"/>
                </a:solidFill>
              </a:rPr>
              <a:t> </a:t>
            </a:r>
          </a:p>
          <a:p>
            <a:r>
              <a:rPr lang="fr-FR" sz="2000" b="1" dirty="0" smtClean="0">
                <a:solidFill>
                  <a:schemeClr val="tx2"/>
                </a:solidFill>
              </a:rPr>
              <a:t>Bob Ross n’était pas un propriétaire d’animaux de compagnie.  Ce peintre à la voix douce était un penseur libéral qui avait une passion pour les créatures hors normes. Parfois, Ross faisait venir ses petits compagnons à fourrure, notamment pour réhabiliter des animaux sauvages nouveau-nés.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292080" y="2499861"/>
            <a:ext cx="3672408" cy="3416320"/>
          </a:xfrm>
          <a:prstGeom prst="rect">
            <a:avLst/>
          </a:prstGeom>
        </p:spPr>
        <p:txBody>
          <a:bodyPr wrap="square">
            <a:spAutoFit/>
          </a:bodyPr>
          <a:lstStyle/>
          <a:p>
            <a:r>
              <a:rPr lang="fr-FR" dirty="0" smtClean="0">
                <a:solidFill>
                  <a:schemeClr val="tx2"/>
                </a:solidFill>
              </a:rPr>
              <a:t>Il est revenu sur sa jeunesse et a exhorté son public à prendre soin de leurs petits animaux à fourrure, rappelant son expérience en essayant de traire un alligator dans la baignoire familiale et en prenant soin d’un tatou dans sa chambre.  Bizarre, non?  Lorsqu’il a fini par acheter sa propre maison, il a transformé son arrière-cour en centre de secours pour animaux.</a:t>
            </a:r>
          </a:p>
        </p:txBody>
      </p:sp>
      <p:pic>
        <p:nvPicPr>
          <p:cNvPr id="7" name="Image 6" descr="https://images.trendymatter.com/src/8259d56f-bob-ross-feeding-raccoon.jpg"/>
          <p:cNvPicPr/>
          <p:nvPr/>
        </p:nvPicPr>
        <p:blipFill>
          <a:blip r:embed="rId2" cstate="print"/>
          <a:srcRect/>
          <a:stretch>
            <a:fillRect/>
          </a:stretch>
        </p:blipFill>
        <p:spPr bwMode="auto">
          <a:xfrm>
            <a:off x="323528" y="1988840"/>
            <a:ext cx="4740357" cy="4032448"/>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22"/>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12. Un couple d'étudiants stylés à l'université de Cambridge, (1926)</a:t>
            </a:r>
          </a:p>
          <a:p>
            <a:r>
              <a:rPr lang="fr-FR" sz="2000" b="1" dirty="0" smtClean="0">
                <a:solidFill>
                  <a:schemeClr val="tx2"/>
                </a:solidFill>
              </a:rPr>
              <a:t> </a:t>
            </a:r>
          </a:p>
          <a:p>
            <a:r>
              <a:rPr lang="fr-FR" sz="2000" b="1" dirty="0" smtClean="0">
                <a:solidFill>
                  <a:schemeClr val="tx2"/>
                </a:solidFill>
              </a:rPr>
              <a:t>Ces élégants gentlemen de Cambridge étaient membres d’une confrérie d’universitaires qui fréquentaient l’une des universités les plus réputées du monde. Même si les étudiants de Cambridge étaient très studieux, cela ne signifiait pas qu’ils ne savaient pas comment s’amuser.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292080" y="2499861"/>
            <a:ext cx="3672408" cy="3416320"/>
          </a:xfrm>
          <a:prstGeom prst="rect">
            <a:avLst/>
          </a:prstGeom>
        </p:spPr>
        <p:txBody>
          <a:bodyPr wrap="square">
            <a:spAutoFit/>
          </a:bodyPr>
          <a:lstStyle/>
          <a:p>
            <a:r>
              <a:rPr lang="fr-FR" dirty="0" smtClean="0">
                <a:solidFill>
                  <a:schemeClr val="tx2"/>
                </a:solidFill>
              </a:rPr>
              <a:t>À l’époque, il existait sur le campus une organisation secrète appelée “Alpine Society”, dont les membres ne pouvaient adhérer que s’ils pouvaient franchir les grilles de l’université la nuit.  Pouvez-vous imaginer tenter d’escalader une clôture dans ce pantalon à n’importe quelle heure de la journée?  Ils devaient être des experts en escalade de barrière.</a:t>
            </a:r>
          </a:p>
        </p:txBody>
      </p:sp>
      <p:pic>
        <p:nvPicPr>
          <p:cNvPr id="6" name="Image 5" descr="https://images.trendymatter.com/src/0a064782-cambridge-fashion.jpg"/>
          <p:cNvPicPr/>
          <p:nvPr/>
        </p:nvPicPr>
        <p:blipFill>
          <a:blip r:embed="rId2" cstate="print"/>
          <a:srcRect/>
          <a:stretch>
            <a:fillRect/>
          </a:stretch>
        </p:blipFill>
        <p:spPr bwMode="auto">
          <a:xfrm>
            <a:off x="467544" y="1988840"/>
            <a:ext cx="4595366" cy="4001934"/>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060857"/>
            <a:ext cx="870334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13. Un père et sa fille montent sur des penny-</a:t>
            </a:r>
            <a:r>
              <a:rPr lang="fr-FR" sz="2000" b="1" dirty="0" err="1" smtClean="0">
                <a:solidFill>
                  <a:schemeClr val="tx2"/>
                </a:solidFill>
              </a:rPr>
              <a:t>farthings</a:t>
            </a:r>
            <a:r>
              <a:rPr lang="fr-FR" sz="2000" b="1" dirty="0" smtClean="0">
                <a:solidFill>
                  <a:schemeClr val="tx2"/>
                </a:solidFill>
              </a:rPr>
              <a:t> dans les années 1930</a:t>
            </a:r>
          </a:p>
          <a:p>
            <a:r>
              <a:rPr lang="fr-FR" sz="2000" b="1" dirty="0" smtClean="0">
                <a:solidFill>
                  <a:schemeClr val="tx2"/>
                </a:solidFill>
              </a:rPr>
              <a:t> </a:t>
            </a:r>
          </a:p>
          <a:p>
            <a:r>
              <a:rPr lang="fr-FR" sz="2000" b="1" dirty="0" smtClean="0">
                <a:solidFill>
                  <a:schemeClr val="tx2"/>
                </a:solidFill>
              </a:rPr>
              <a:t>Les vélos penny-</a:t>
            </a:r>
            <a:r>
              <a:rPr lang="fr-FR" sz="2000" b="1" dirty="0" err="1" smtClean="0">
                <a:solidFill>
                  <a:schemeClr val="tx2"/>
                </a:solidFill>
              </a:rPr>
              <a:t>farthing</a:t>
            </a:r>
            <a:r>
              <a:rPr lang="fr-FR" sz="2000" b="1" dirty="0" smtClean="0">
                <a:solidFill>
                  <a:schemeClr val="tx2"/>
                </a:solidFill>
              </a:rPr>
              <a:t> étaient déjà dépassés lorsque cette photo a été prise dans les années 1930.  Les cycles penny-</a:t>
            </a:r>
            <a:r>
              <a:rPr lang="fr-FR" sz="2000" b="1" dirty="0" err="1" smtClean="0">
                <a:solidFill>
                  <a:schemeClr val="tx2"/>
                </a:solidFill>
              </a:rPr>
              <a:t>farthing</a:t>
            </a:r>
            <a:r>
              <a:rPr lang="fr-FR" sz="2000" b="1" dirty="0" smtClean="0">
                <a:solidFill>
                  <a:schemeClr val="tx2"/>
                </a:solidFill>
              </a:rPr>
              <a:t> étaient populaires dans les années 1870 et 1880 jusqu’à l’avènement de la conception contemporaine des bicyclettes.  Ils se distinguaient par leur roue avant surdimensionnée et leur roue arrière relativement petite.  Ce type de vélo tire son nom inhabituel de la monnaie britannique.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292080" y="2499861"/>
            <a:ext cx="3672408" cy="3416320"/>
          </a:xfrm>
          <a:prstGeom prst="rect">
            <a:avLst/>
          </a:prstGeom>
        </p:spPr>
        <p:txBody>
          <a:bodyPr wrap="square">
            <a:spAutoFit/>
          </a:bodyPr>
          <a:lstStyle/>
          <a:p>
            <a:r>
              <a:rPr lang="fr-FR" dirty="0" smtClean="0">
                <a:solidFill>
                  <a:schemeClr val="tx2"/>
                </a:solidFill>
              </a:rPr>
              <a:t>Comme les roues de cette bicyclette, le penny est considérablement plus grand que le </a:t>
            </a:r>
            <a:r>
              <a:rPr lang="fr-FR" dirty="0" err="1" smtClean="0">
                <a:solidFill>
                  <a:schemeClr val="tx2"/>
                </a:solidFill>
              </a:rPr>
              <a:t>farthing</a:t>
            </a:r>
            <a:r>
              <a:rPr lang="fr-FR" dirty="0" smtClean="0">
                <a:solidFill>
                  <a:schemeClr val="tx2"/>
                </a:solidFill>
              </a:rPr>
              <a:t>.  Nous ne pouvons que supposer que le père et la fille sur cette photo s’amusaient avec un jouet démodé, puisque le vélo à penny-</a:t>
            </a:r>
            <a:r>
              <a:rPr lang="fr-FR" dirty="0" err="1" smtClean="0">
                <a:solidFill>
                  <a:schemeClr val="tx2"/>
                </a:solidFill>
              </a:rPr>
              <a:t>farthing</a:t>
            </a:r>
            <a:r>
              <a:rPr lang="fr-FR" dirty="0" smtClean="0">
                <a:solidFill>
                  <a:schemeClr val="tx2"/>
                </a:solidFill>
              </a:rPr>
              <a:t> avait été remplacé par le vélo conventionnel au moment où cette photo a été prise.</a:t>
            </a:r>
          </a:p>
        </p:txBody>
      </p:sp>
      <p:pic>
        <p:nvPicPr>
          <p:cNvPr id="7" name="Image 6" descr="https://images.trendymatter.com/src/680d387d-father-daughter-bike.jpg"/>
          <p:cNvPicPr/>
          <p:nvPr/>
        </p:nvPicPr>
        <p:blipFill>
          <a:blip r:embed="rId2" cstate="print"/>
          <a:srcRect l="17035" r="18550" b="556"/>
          <a:stretch>
            <a:fillRect/>
          </a:stretch>
        </p:blipFill>
        <p:spPr bwMode="auto">
          <a:xfrm>
            <a:off x="827584" y="1628800"/>
            <a:ext cx="3811495" cy="4639893"/>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060859"/>
            <a:ext cx="870334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14. Le métier de cogneur des années 1920 permettait de réveiller les ouvriers</a:t>
            </a:r>
          </a:p>
          <a:p>
            <a:r>
              <a:rPr lang="fr-FR" sz="2000" b="1" dirty="0" smtClean="0">
                <a:solidFill>
                  <a:schemeClr val="tx2"/>
                </a:solidFill>
              </a:rPr>
              <a:t> </a:t>
            </a:r>
          </a:p>
          <a:p>
            <a:r>
              <a:rPr lang="fr-FR" sz="2000" b="1" dirty="0" smtClean="0">
                <a:solidFill>
                  <a:schemeClr val="tx2"/>
                </a:solidFill>
              </a:rPr>
              <a:t>Aujourd’hui, nous utilisons des réveils ou des alarmes de téléphone portable pour nous lever le matin, mais les gens devaient être à l’heure au travail avant la création de ces appareils.  On trouvait les “</a:t>
            </a:r>
            <a:r>
              <a:rPr lang="fr-FR" sz="2000" b="1" dirty="0" err="1" smtClean="0">
                <a:solidFill>
                  <a:schemeClr val="tx2"/>
                </a:solidFill>
              </a:rPr>
              <a:t>knocker</a:t>
            </a:r>
            <a:r>
              <a:rPr lang="fr-FR" sz="2000" b="1" dirty="0" smtClean="0">
                <a:solidFill>
                  <a:schemeClr val="tx2"/>
                </a:solidFill>
              </a:rPr>
              <a:t>-</a:t>
            </a:r>
            <a:r>
              <a:rPr lang="fr-FR" sz="2000" b="1" dirty="0" err="1" smtClean="0">
                <a:solidFill>
                  <a:schemeClr val="tx2"/>
                </a:solidFill>
              </a:rPr>
              <a:t>uppers</a:t>
            </a:r>
            <a:r>
              <a:rPr lang="fr-FR" sz="2000" b="1" dirty="0" smtClean="0">
                <a:solidFill>
                  <a:schemeClr val="tx2"/>
                </a:solidFill>
              </a:rPr>
              <a:t>” dans la plupart des grandes villes industrielles.  Ils se promenaient avec de longs bâtons, frappant aux fenêtres des chambres à coucher pour s’assurer que les travailleurs de leurs clients se levaient à l’heure.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508104" y="2499861"/>
            <a:ext cx="3456384" cy="2862322"/>
          </a:xfrm>
          <a:prstGeom prst="rect">
            <a:avLst/>
          </a:prstGeom>
        </p:spPr>
        <p:txBody>
          <a:bodyPr wrap="square">
            <a:spAutoFit/>
          </a:bodyPr>
          <a:lstStyle/>
          <a:p>
            <a:r>
              <a:rPr lang="fr-FR" dirty="0" smtClean="0">
                <a:solidFill>
                  <a:schemeClr val="tx2"/>
                </a:solidFill>
              </a:rPr>
              <a:t>Les cogneurs étaient payés quelques centimes par semaine par leurs clients, avec une incitation supplémentaire s’ils restaient à la fenêtre, frappant avec persistance jusqu’à ce qu’ils soient sûrs que la personne était levée et prête à commencer sa journée.</a:t>
            </a:r>
          </a:p>
        </p:txBody>
      </p:sp>
      <p:pic>
        <p:nvPicPr>
          <p:cNvPr id="6" name="Image 5" descr="https://images.trendymatter.com/src/89a20339-knocker-uppers.jpg"/>
          <p:cNvPicPr/>
          <p:nvPr/>
        </p:nvPicPr>
        <p:blipFill>
          <a:blip r:embed="rId2" cstate="print"/>
          <a:srcRect/>
          <a:stretch>
            <a:fillRect/>
          </a:stretch>
        </p:blipFill>
        <p:spPr bwMode="auto">
          <a:xfrm>
            <a:off x="323529" y="1985336"/>
            <a:ext cx="5112568" cy="3963944"/>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47"/>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15. Des cow-boys profitant d'un saloon à </a:t>
            </a:r>
            <a:r>
              <a:rPr lang="fr-FR" sz="2000" b="1" dirty="0" err="1" smtClean="0">
                <a:solidFill>
                  <a:schemeClr val="tx2"/>
                </a:solidFill>
              </a:rPr>
              <a:t>Tascosa</a:t>
            </a:r>
            <a:r>
              <a:rPr lang="fr-FR" sz="2000" b="1" dirty="0" smtClean="0">
                <a:solidFill>
                  <a:schemeClr val="tx2"/>
                </a:solidFill>
              </a:rPr>
              <a:t>, au Texas</a:t>
            </a:r>
          </a:p>
          <a:p>
            <a:r>
              <a:rPr lang="fr-FR" sz="2000" b="1" dirty="0" smtClean="0">
                <a:solidFill>
                  <a:schemeClr val="tx2"/>
                </a:solidFill>
              </a:rPr>
              <a:t> </a:t>
            </a:r>
          </a:p>
          <a:p>
            <a:r>
              <a:rPr lang="fr-FR" sz="2000" b="1" dirty="0" smtClean="0">
                <a:solidFill>
                  <a:schemeClr val="tx2"/>
                </a:solidFill>
              </a:rPr>
              <a:t>Il est assez rare de trouver une image comme celle-ci représentant des cow-boys s’amusant dans un bar et jouant aux cartes.  La première chose que vous remarquerez dès que vous verrez ces cow-boys est à quel point ils sont différents de ce que vous voyez à la télévision.  Les chapeaux que portent ces hommes ne sont pas des casquettes élégantes, mais de grands chapeaux qui permettent de ventiler et de garder la tête fraîche.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508104" y="2499861"/>
            <a:ext cx="3456384" cy="2862322"/>
          </a:xfrm>
          <a:prstGeom prst="rect">
            <a:avLst/>
          </a:prstGeom>
        </p:spPr>
        <p:txBody>
          <a:bodyPr wrap="square">
            <a:spAutoFit/>
          </a:bodyPr>
          <a:lstStyle/>
          <a:p>
            <a:r>
              <a:rPr lang="fr-FR" dirty="0" smtClean="0">
                <a:solidFill>
                  <a:schemeClr val="tx2"/>
                </a:solidFill>
              </a:rPr>
              <a:t>De plus, tous les cavaliers portent des </a:t>
            </a:r>
            <a:r>
              <a:rPr lang="fr-FR" dirty="0" err="1" smtClean="0">
                <a:solidFill>
                  <a:schemeClr val="tx2"/>
                </a:solidFill>
              </a:rPr>
              <a:t>chaps</a:t>
            </a:r>
            <a:r>
              <a:rPr lang="fr-FR" dirty="0" smtClean="0">
                <a:solidFill>
                  <a:schemeClr val="tx2"/>
                </a:solidFill>
              </a:rPr>
              <a:t> pour protéger leurs jambes lorsqu’ils montent à cheval.  Bien que la plupart des gens pensent qu’un cow-boy doit ressembler à Clint </a:t>
            </a:r>
            <a:r>
              <a:rPr lang="fr-FR" dirty="0" err="1" smtClean="0">
                <a:solidFill>
                  <a:schemeClr val="tx2"/>
                </a:solidFill>
              </a:rPr>
              <a:t>Eastwood</a:t>
            </a:r>
            <a:r>
              <a:rPr lang="fr-FR" dirty="0" smtClean="0">
                <a:solidFill>
                  <a:schemeClr val="tx2"/>
                </a:solidFill>
              </a:rPr>
              <a:t> et Lee Van </a:t>
            </a:r>
            <a:r>
              <a:rPr lang="fr-FR" dirty="0" err="1" smtClean="0">
                <a:solidFill>
                  <a:schemeClr val="tx2"/>
                </a:solidFill>
              </a:rPr>
              <a:t>Cleef</a:t>
            </a:r>
            <a:r>
              <a:rPr lang="fr-FR" dirty="0" smtClean="0">
                <a:solidFill>
                  <a:schemeClr val="tx2"/>
                </a:solidFill>
              </a:rPr>
              <a:t>, cette photo dépeint clairement un cow-boy typique.</a:t>
            </a:r>
          </a:p>
        </p:txBody>
      </p:sp>
      <p:pic>
        <p:nvPicPr>
          <p:cNvPr id="7" name="Image 6" descr="https://images.trendymatter.com/src/ab0b7d3c-cowboy-saloon.jpg"/>
          <p:cNvPicPr/>
          <p:nvPr/>
        </p:nvPicPr>
        <p:blipFill>
          <a:blip r:embed="rId2" cstate="print"/>
          <a:srcRect/>
          <a:stretch>
            <a:fillRect/>
          </a:stretch>
        </p:blipFill>
        <p:spPr bwMode="auto">
          <a:xfrm>
            <a:off x="467544" y="1988840"/>
            <a:ext cx="4800533" cy="3888432"/>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48"/>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16. Une petite fille embrasse le champion du </a:t>
            </a:r>
            <a:r>
              <a:rPr lang="fr-FR" sz="2000" b="1" dirty="0" err="1" smtClean="0">
                <a:solidFill>
                  <a:schemeClr val="tx2"/>
                </a:solidFill>
              </a:rPr>
              <a:t>Crufts</a:t>
            </a:r>
            <a:r>
              <a:rPr lang="fr-FR" sz="2000" b="1" dirty="0" smtClean="0">
                <a:solidFill>
                  <a:schemeClr val="tx2"/>
                </a:solidFill>
              </a:rPr>
              <a:t> Dog Show à Birmingham, en Angleterre, en 1935</a:t>
            </a:r>
          </a:p>
          <a:p>
            <a:r>
              <a:rPr lang="fr-FR" sz="2000" b="1" dirty="0" smtClean="0">
                <a:solidFill>
                  <a:schemeClr val="tx2"/>
                </a:solidFill>
              </a:rPr>
              <a:t> </a:t>
            </a:r>
          </a:p>
          <a:p>
            <a:r>
              <a:rPr lang="fr-FR" sz="2000" b="1" dirty="0" smtClean="0">
                <a:solidFill>
                  <a:schemeClr val="tx2"/>
                </a:solidFill>
              </a:rPr>
              <a:t>Les chiens de Saint-Hubert, comme Leo, six fois champion, que l’on voit sur la photo, sont souvent employés par les services d’urgence pour retrouver des personnes disparues ou d’autres personnes intéressantes.  Les chiens de Saint-Hubert sont excellents pour ce travail car ils ont une volonté inhérente de traquer et une conscience aiguë des objets minuscules.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860032" y="2499861"/>
            <a:ext cx="3960440" cy="3139321"/>
          </a:xfrm>
          <a:prstGeom prst="rect">
            <a:avLst/>
          </a:prstGeom>
        </p:spPr>
        <p:txBody>
          <a:bodyPr wrap="square">
            <a:spAutoFit/>
          </a:bodyPr>
          <a:lstStyle/>
          <a:p>
            <a:r>
              <a:rPr lang="fr-FR" dirty="0" smtClean="0">
                <a:solidFill>
                  <a:schemeClr val="tx2"/>
                </a:solidFill>
              </a:rPr>
              <a:t>L’homme utilise des chiens de sang pour retrouver des personnes disparues depuis le Moyen âge.  On pense que les chiens de Saint-Hubert descendent de chiens élevés dans l’abbaye belge de Saint-Hubert.  Sur cette photo datant de 1935, Leo semble être aussi adorable que possible, et il aime recevoir les accolades de ses amis humains.</a:t>
            </a:r>
          </a:p>
        </p:txBody>
      </p:sp>
      <p:pic>
        <p:nvPicPr>
          <p:cNvPr id="6" name="Image 5" descr="https://images.trendymatter.com/src/ddab7fc9-dog-show-champ.jpg"/>
          <p:cNvPicPr/>
          <p:nvPr/>
        </p:nvPicPr>
        <p:blipFill>
          <a:blip r:embed="rId2" cstate="print"/>
          <a:srcRect/>
          <a:stretch>
            <a:fillRect/>
          </a:stretch>
        </p:blipFill>
        <p:spPr bwMode="auto">
          <a:xfrm>
            <a:off x="467544" y="1844825"/>
            <a:ext cx="4264799" cy="4176464"/>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1906972"/>
            <a:ext cx="8703344"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17. La royauté européenne à Londres en 1910</a:t>
            </a:r>
          </a:p>
          <a:p>
            <a:r>
              <a:rPr lang="fr-FR" sz="2000" b="1" dirty="0" smtClean="0">
                <a:solidFill>
                  <a:schemeClr val="tx2"/>
                </a:solidFill>
              </a:rPr>
              <a:t> </a:t>
            </a:r>
          </a:p>
          <a:p>
            <a:r>
              <a:rPr lang="fr-FR" sz="2000" b="1" dirty="0" smtClean="0">
                <a:solidFill>
                  <a:schemeClr val="tx2"/>
                </a:solidFill>
              </a:rPr>
              <a:t>Neuf monarques régnants étaient présents lors de l’enterrement du roi Édouard VII en 1910.  Heureusement, quelqu’un a vu là une merveilleuse occasion de prendre des photos et a rassemblé les monarques pour en faire une image historique, probablement la seule photographie des neuf rois qui existe.  Au dernier rang, de gauche à droite : le roi Haakon VII de Norvège, le tsar Ferdinand de Bulgarie, le roi Manuel II du Portugal et de l’Algarve, l’empereur Guillaume II d’Allemagne et de Prusse, le roi Georges Ier de Grèce et le roi Albert Ier de Belgique.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179512" y="5879013"/>
            <a:ext cx="8712968" cy="646331"/>
          </a:xfrm>
          <a:prstGeom prst="rect">
            <a:avLst/>
          </a:prstGeom>
        </p:spPr>
        <p:txBody>
          <a:bodyPr wrap="square">
            <a:spAutoFit/>
          </a:bodyPr>
          <a:lstStyle/>
          <a:p>
            <a:pPr algn="ctr"/>
            <a:r>
              <a:rPr lang="fr-FR" dirty="0" smtClean="0">
                <a:solidFill>
                  <a:schemeClr val="tx2"/>
                </a:solidFill>
              </a:rPr>
              <a:t>Au premier plan, assis de gauche à droite, se trouvent le roi Alfonso XIII d’Espagne, le roi George V du Royaume-Uni et le roi Frédéric VIII du Danemark.</a:t>
            </a:r>
          </a:p>
        </p:txBody>
      </p:sp>
      <p:pic>
        <p:nvPicPr>
          <p:cNvPr id="7" name="Image 6" descr="https://images.trendymatter.com/src/698d938b-king-edward-vii-funeral.jpg"/>
          <p:cNvPicPr/>
          <p:nvPr/>
        </p:nvPicPr>
        <p:blipFill>
          <a:blip r:embed="rId2" cstate="print"/>
          <a:srcRect/>
          <a:stretch>
            <a:fillRect/>
          </a:stretch>
        </p:blipFill>
        <p:spPr bwMode="auto">
          <a:xfrm>
            <a:off x="1335339" y="1556792"/>
            <a:ext cx="6621037" cy="43434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1906972"/>
            <a:ext cx="8703344"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18. Mark Twain, célèbre romancier, essayiste, conférencier et humoriste (1909)</a:t>
            </a:r>
          </a:p>
          <a:p>
            <a:r>
              <a:rPr lang="fr-FR" sz="2000" b="1" dirty="0" smtClean="0">
                <a:solidFill>
                  <a:schemeClr val="tx2"/>
                </a:solidFill>
              </a:rPr>
              <a:t> </a:t>
            </a:r>
          </a:p>
          <a:p>
            <a:r>
              <a:rPr lang="fr-FR" sz="2000" b="1" dirty="0" smtClean="0">
                <a:solidFill>
                  <a:schemeClr val="tx2"/>
                </a:solidFill>
              </a:rPr>
              <a:t>Samuel </a:t>
            </a:r>
            <a:r>
              <a:rPr lang="fr-FR" sz="2000" b="1" dirty="0" err="1" smtClean="0">
                <a:solidFill>
                  <a:schemeClr val="tx2"/>
                </a:solidFill>
              </a:rPr>
              <a:t>Langhorne</a:t>
            </a:r>
            <a:r>
              <a:rPr lang="fr-FR" sz="2000" b="1" dirty="0" smtClean="0">
                <a:solidFill>
                  <a:schemeClr val="tx2"/>
                </a:solidFill>
              </a:rPr>
              <a:t> Clemens a grandi sur les rives du Mississippi et a passé son adolescence et le début de sa vie d’adulte à travailler sur des bateaux fluviaux, où il a écrit plusieurs de ses romans.  Même son nom de plume, Mark Twain, est dérivé d’une expression de riverain qui fait référence à une profondeur de rivière de deux brasses ou plus.  Il a même choisi le fleuve Mississippi comme cadre de son chef-d’œuvre littéraire le plus célèbre, Les Aventures de </a:t>
            </a:r>
            <a:r>
              <a:rPr lang="fr-FR" sz="2000" b="1" dirty="0" err="1" smtClean="0">
                <a:solidFill>
                  <a:schemeClr val="tx2"/>
                </a:solidFill>
              </a:rPr>
              <a:t>Huckleberry</a:t>
            </a:r>
            <a:r>
              <a:rPr lang="fr-FR" sz="2000" b="1" dirty="0" smtClean="0">
                <a:solidFill>
                  <a:schemeClr val="tx2"/>
                </a:solidFill>
              </a:rPr>
              <a:t> Finn.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179512" y="4581128"/>
            <a:ext cx="8712968" cy="2031325"/>
          </a:xfrm>
          <a:prstGeom prst="rect">
            <a:avLst/>
          </a:prstGeom>
        </p:spPr>
        <p:txBody>
          <a:bodyPr wrap="square">
            <a:spAutoFit/>
          </a:bodyPr>
          <a:lstStyle/>
          <a:p>
            <a:pPr algn="ctr"/>
            <a:r>
              <a:rPr lang="fr-FR" dirty="0" smtClean="0">
                <a:solidFill>
                  <a:schemeClr val="tx2"/>
                </a:solidFill>
              </a:rPr>
              <a:t>Twain était un écrivain, essayiste, conférencier et humoriste renommé pour des œuvres telles que Les Aventures de Tom Sawyer,  Un Yankee du Connecticut à la cour du roi auteur et La célèbre grenouille sauteuse du comté de </a:t>
            </a:r>
            <a:r>
              <a:rPr lang="fr-FR" dirty="0" err="1" smtClean="0">
                <a:solidFill>
                  <a:schemeClr val="tx2"/>
                </a:solidFill>
              </a:rPr>
              <a:t>Calaveras</a:t>
            </a:r>
            <a:r>
              <a:rPr lang="fr-FR" dirty="0" smtClean="0">
                <a:solidFill>
                  <a:schemeClr val="tx2"/>
                </a:solidFill>
              </a:rPr>
              <a:t>.  Il était également un comédien et un orateur.  Mark Twain est né en 1835, quelques mois seulement après l’arrivée de la comète de Halley, et il aimait plaisanter en disant qu’il était arrivé avec la comète et qu’il partirait aussi avec elle.  Il est décédé en 1910, le jour suivant l’apparition de la comète.</a:t>
            </a:r>
          </a:p>
        </p:txBody>
      </p:sp>
      <p:pic>
        <p:nvPicPr>
          <p:cNvPr id="6" name="Image 5" descr="https://images.trendymatter.com/src/51af562b-mark-twain.jpg"/>
          <p:cNvPicPr/>
          <p:nvPr/>
        </p:nvPicPr>
        <p:blipFill>
          <a:blip r:embed="rId2" cstate="print"/>
          <a:srcRect/>
          <a:stretch>
            <a:fillRect/>
          </a:stretch>
        </p:blipFill>
        <p:spPr bwMode="auto">
          <a:xfrm>
            <a:off x="2627784" y="1628800"/>
            <a:ext cx="3744416" cy="2808312"/>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26"/>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19. L'art de l'astronomie maya vu dans le temple de </a:t>
            </a:r>
            <a:r>
              <a:rPr lang="fr-FR" sz="2000" b="1" dirty="0" err="1" smtClean="0">
                <a:solidFill>
                  <a:schemeClr val="tx2"/>
                </a:solidFill>
              </a:rPr>
              <a:t>Kukulcan</a:t>
            </a:r>
            <a:r>
              <a:rPr lang="fr-FR" sz="2000" b="1" dirty="0" smtClean="0">
                <a:solidFill>
                  <a:schemeClr val="tx2"/>
                </a:solidFill>
              </a:rPr>
              <a:t> de </a:t>
            </a:r>
            <a:r>
              <a:rPr lang="fr-FR" sz="2000" b="1" dirty="0" err="1" smtClean="0">
                <a:solidFill>
                  <a:schemeClr val="tx2"/>
                </a:solidFill>
              </a:rPr>
              <a:t>Chichen</a:t>
            </a:r>
            <a:r>
              <a:rPr lang="fr-FR" sz="2000" b="1" dirty="0" smtClean="0">
                <a:solidFill>
                  <a:schemeClr val="tx2"/>
                </a:solidFill>
              </a:rPr>
              <a:t> </a:t>
            </a:r>
            <a:r>
              <a:rPr lang="fr-FR" sz="2000" b="1" dirty="0" err="1" smtClean="0">
                <a:solidFill>
                  <a:schemeClr val="tx2"/>
                </a:solidFill>
              </a:rPr>
              <a:t>Itza</a:t>
            </a:r>
            <a:r>
              <a:rPr lang="fr-FR" sz="2000" b="1" dirty="0" smtClean="0">
                <a:solidFill>
                  <a:schemeClr val="tx2"/>
                </a:solidFill>
              </a:rPr>
              <a:t>, au Mexique</a:t>
            </a:r>
          </a:p>
          <a:p>
            <a:r>
              <a:rPr lang="fr-FR" sz="2000" b="1" dirty="0" smtClean="0">
                <a:solidFill>
                  <a:schemeClr val="tx2"/>
                </a:solidFill>
              </a:rPr>
              <a:t> </a:t>
            </a:r>
          </a:p>
          <a:p>
            <a:r>
              <a:rPr lang="fr-FR" sz="2000" b="1" dirty="0" smtClean="0">
                <a:solidFill>
                  <a:schemeClr val="tx2"/>
                </a:solidFill>
              </a:rPr>
              <a:t>Les anciens Mayas étaient d’habiles astronomes, dotés de techniques sophistiquées d’estimation des événements astronomiques qu’ils transmettaient de génération en génération. Ils étaient également d’habiles bâtisseurs.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179512" y="4581128"/>
            <a:ext cx="8712968" cy="1754326"/>
          </a:xfrm>
          <a:prstGeom prst="rect">
            <a:avLst/>
          </a:prstGeom>
        </p:spPr>
        <p:txBody>
          <a:bodyPr wrap="square">
            <a:spAutoFit/>
          </a:bodyPr>
          <a:lstStyle/>
          <a:p>
            <a:pPr algn="ctr"/>
            <a:r>
              <a:rPr lang="fr-FR" dirty="0" smtClean="0">
                <a:solidFill>
                  <a:schemeClr val="tx2"/>
                </a:solidFill>
              </a:rPr>
              <a:t>Il était courant pour eux de fusionner leurs intérêts pour l’astronomie et la construction, comme on peut le voir dans le temple de </a:t>
            </a:r>
            <a:r>
              <a:rPr lang="fr-FR" dirty="0" err="1" smtClean="0">
                <a:solidFill>
                  <a:schemeClr val="tx2"/>
                </a:solidFill>
              </a:rPr>
              <a:t>Kukulcan</a:t>
            </a:r>
            <a:r>
              <a:rPr lang="fr-FR" dirty="0" smtClean="0">
                <a:solidFill>
                  <a:schemeClr val="tx2"/>
                </a:solidFill>
              </a:rPr>
              <a:t> à </a:t>
            </a:r>
            <a:r>
              <a:rPr lang="fr-FR" dirty="0" err="1" smtClean="0">
                <a:solidFill>
                  <a:schemeClr val="tx2"/>
                </a:solidFill>
              </a:rPr>
              <a:t>Chichen</a:t>
            </a:r>
            <a:r>
              <a:rPr lang="fr-FR" dirty="0" smtClean="0">
                <a:solidFill>
                  <a:schemeClr val="tx2"/>
                </a:solidFill>
              </a:rPr>
              <a:t> </a:t>
            </a:r>
            <a:r>
              <a:rPr lang="fr-FR" dirty="0" err="1" smtClean="0">
                <a:solidFill>
                  <a:schemeClr val="tx2"/>
                </a:solidFill>
              </a:rPr>
              <a:t>Itza</a:t>
            </a:r>
            <a:r>
              <a:rPr lang="fr-FR" dirty="0" smtClean="0">
                <a:solidFill>
                  <a:schemeClr val="tx2"/>
                </a:solidFill>
              </a:rPr>
              <a:t>. Lorsque les rayons du soleil illuminent la pyramide pendant l’équinoxe de printemps, on aperçoit dans l’ombre projetée par les rayons du soleil une énorme image ressemblant à un serpent sur le vaste escalier du temple menant à une tête de serpent en pierre à la base de la structure.</a:t>
            </a:r>
          </a:p>
        </p:txBody>
      </p:sp>
      <p:pic>
        <p:nvPicPr>
          <p:cNvPr id="7" name="Image 6" descr="https://images.trendymatter.com/src/43ee4994-mayan-astronomy.jpg"/>
          <p:cNvPicPr/>
          <p:nvPr/>
        </p:nvPicPr>
        <p:blipFill>
          <a:blip r:embed="rId2" cstate="print"/>
          <a:srcRect/>
          <a:stretch>
            <a:fillRect/>
          </a:stretch>
        </p:blipFill>
        <p:spPr bwMode="auto">
          <a:xfrm>
            <a:off x="2267744" y="1556792"/>
            <a:ext cx="4971391" cy="2989462"/>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060862"/>
            <a:ext cx="870334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20. La plus ancienne Harley-Davidson a été construite en 1903</a:t>
            </a:r>
          </a:p>
          <a:p>
            <a:r>
              <a:rPr lang="fr-FR" sz="2000" b="1" dirty="0" smtClean="0">
                <a:solidFill>
                  <a:schemeClr val="tx2"/>
                </a:solidFill>
              </a:rPr>
              <a:t> </a:t>
            </a:r>
          </a:p>
          <a:p>
            <a:r>
              <a:rPr lang="fr-FR" sz="2000" b="1" dirty="0" smtClean="0">
                <a:solidFill>
                  <a:schemeClr val="tx2"/>
                </a:solidFill>
              </a:rPr>
              <a:t>Saviez-vous que Harley-Davidson, l’entreprise de motos la plus célèbre d’Amérique, a vu le jour dans un hangar du Wisconsin?  C’est là que William Harley et les frères Davidson, Arthur et Walter, ont commencé à fabriquer des motos pendant leur temps libre.  Lors de la création de Harley-Davidson, de nombreuses </a:t>
            </a:r>
            <a:r>
              <a:rPr lang="fr-FR" sz="2000" b="1" dirty="0" err="1" smtClean="0">
                <a:solidFill>
                  <a:schemeClr val="tx2"/>
                </a:solidFill>
              </a:rPr>
              <a:t>start-ups</a:t>
            </a:r>
            <a:r>
              <a:rPr lang="fr-FR" sz="2000" b="1" dirty="0" smtClean="0">
                <a:solidFill>
                  <a:schemeClr val="tx2"/>
                </a:solidFill>
              </a:rPr>
              <a:t> de motos voyaient le jour, mais la qualité et le savoir-faire de la Harley-Davidson lui ont permis de prospérer pendant une période où de nombreux rivaux ont été contraints de fermer leurs portes.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179512" y="5457998"/>
            <a:ext cx="8712968" cy="923330"/>
          </a:xfrm>
          <a:prstGeom prst="rect">
            <a:avLst/>
          </a:prstGeom>
        </p:spPr>
        <p:txBody>
          <a:bodyPr wrap="square">
            <a:spAutoFit/>
          </a:bodyPr>
          <a:lstStyle/>
          <a:p>
            <a:pPr algn="ctr"/>
            <a:r>
              <a:rPr lang="fr-FR" dirty="0" smtClean="0">
                <a:solidFill>
                  <a:schemeClr val="tx2"/>
                </a:solidFill>
              </a:rPr>
              <a:t>Le musée Harley-Davidson de Milwaukee abrite la plupart des motos de la firme, dont celle-ci, qui fut la première moto fabriquée par la société en 1903 et qui y est exposée aujourd’hui.</a:t>
            </a:r>
          </a:p>
        </p:txBody>
      </p:sp>
      <p:pic>
        <p:nvPicPr>
          <p:cNvPr id="6" name="Image 5" descr="https://images.trendymatter.com/src/ff4121ec-oldest-harley-davidson.jpg"/>
          <p:cNvPicPr/>
          <p:nvPr/>
        </p:nvPicPr>
        <p:blipFill>
          <a:blip r:embed="rId2" cstate="print"/>
          <a:srcRect/>
          <a:stretch>
            <a:fillRect/>
          </a:stretch>
        </p:blipFill>
        <p:spPr bwMode="auto">
          <a:xfrm>
            <a:off x="2195736" y="1556792"/>
            <a:ext cx="5040560" cy="3816424"/>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51"/>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21. Le Moulin Rouge original en 1915</a:t>
            </a:r>
          </a:p>
          <a:p>
            <a:r>
              <a:rPr lang="fr-FR" sz="2000" b="1" dirty="0" smtClean="0">
                <a:solidFill>
                  <a:schemeClr val="tx2"/>
                </a:solidFill>
              </a:rPr>
              <a:t> </a:t>
            </a:r>
          </a:p>
          <a:p>
            <a:r>
              <a:rPr lang="fr-FR" sz="2000" b="1" dirty="0" smtClean="0">
                <a:solidFill>
                  <a:schemeClr val="tx2"/>
                </a:solidFill>
              </a:rPr>
              <a:t>Le Moulin Rouge, première structure électrifiée de la capitale, a étonné les Parisiens lors de son ouverture en 1885.  La conception a été réalisée par Adolphe Léon Willette, qui a créé une façade vivante alimentée à l’électricité qui sera associée de manière permanente à Paris.  Cette photo du Moulin Rouge a été prise peu de temps avant qu’un incendie aux proportions historiques ne détruise le bâtiment en 1915.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499992" y="2161887"/>
            <a:ext cx="4392488" cy="3139321"/>
          </a:xfrm>
          <a:prstGeom prst="rect">
            <a:avLst/>
          </a:prstGeom>
        </p:spPr>
        <p:txBody>
          <a:bodyPr wrap="square">
            <a:spAutoFit/>
          </a:bodyPr>
          <a:lstStyle/>
          <a:p>
            <a:pPr algn="ctr"/>
            <a:r>
              <a:rPr lang="fr-FR" dirty="0" smtClean="0">
                <a:solidFill>
                  <a:schemeClr val="tx2"/>
                </a:solidFill>
              </a:rPr>
              <a:t>Aujourd’hui, la structure a été restaurée et sert de monument au divertissement qui a traversé plus de 120 ans.  Au fil des ans, le Moulin Rouge a constamment évolué pour s’adapter à l’évolution constante de l’industrie du spectacle.  Le Moulin Rouge a tout vu, des cancanières au cabaret en passant par la musique live.  Grâce à sa popularité, le théâtre attire plus de 600 000 personnes chaque année.</a:t>
            </a:r>
          </a:p>
        </p:txBody>
      </p:sp>
      <p:pic>
        <p:nvPicPr>
          <p:cNvPr id="7" name="Image 6" descr="https://images.trendymatter.com/src/0748e03e-moulin-rouge.jpg"/>
          <p:cNvPicPr/>
          <p:nvPr/>
        </p:nvPicPr>
        <p:blipFill>
          <a:blip r:embed="rId2" cstate="print"/>
          <a:srcRect/>
          <a:stretch>
            <a:fillRect/>
          </a:stretch>
        </p:blipFill>
        <p:spPr bwMode="auto">
          <a:xfrm>
            <a:off x="467544" y="1556792"/>
            <a:ext cx="3928466" cy="463992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52"/>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22. Dolly Parton avec son mari Carl Dean</a:t>
            </a:r>
          </a:p>
          <a:p>
            <a:r>
              <a:rPr lang="fr-FR" sz="2000" b="1" dirty="0" smtClean="0">
                <a:solidFill>
                  <a:schemeClr val="tx2"/>
                </a:solidFill>
              </a:rPr>
              <a:t> </a:t>
            </a:r>
          </a:p>
          <a:p>
            <a:r>
              <a:rPr lang="fr-FR" sz="2000" b="1" dirty="0" smtClean="0">
                <a:solidFill>
                  <a:schemeClr val="tx2"/>
                </a:solidFill>
              </a:rPr>
              <a:t>De nos jours, les mariages de célébrités peuvent donner l’impression d’avoir été arrangés par l’éditeur d’un magazine trouvé à la caisse, mais la reine du country a rencontré son époux à l’ancienne, dans une laverie automatique.  Mme Parton affirme qu’ils se sont rencontrés lors de son premier jour à Nashville en 1964, et qu’ils sont restés en contact pendant les deux années suivantes, alors que sa carrière décollait.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5192032"/>
            <a:ext cx="8640960" cy="1477328"/>
          </a:xfrm>
          <a:prstGeom prst="rect">
            <a:avLst/>
          </a:prstGeom>
        </p:spPr>
        <p:txBody>
          <a:bodyPr wrap="square">
            <a:spAutoFit/>
          </a:bodyPr>
          <a:lstStyle/>
          <a:p>
            <a:pPr algn="ctr"/>
            <a:r>
              <a:rPr lang="fr-FR" dirty="0" smtClean="0">
                <a:solidFill>
                  <a:schemeClr val="tx2"/>
                </a:solidFill>
              </a:rPr>
              <a:t>Carl, selon Parton, n’écoute même pas sa musique ; il préfère les groupes de rock britanniques.  “C’est peut-être la raison pour laquelle ils s’entendent si bien”.  Elle a déclaré à Good </a:t>
            </a:r>
            <a:r>
              <a:rPr lang="fr-FR" dirty="0" err="1" smtClean="0">
                <a:solidFill>
                  <a:schemeClr val="tx2"/>
                </a:solidFill>
              </a:rPr>
              <a:t>Morning</a:t>
            </a:r>
            <a:r>
              <a:rPr lang="fr-FR" dirty="0" smtClean="0">
                <a:solidFill>
                  <a:schemeClr val="tx2"/>
                </a:solidFill>
              </a:rPr>
              <a:t> </a:t>
            </a:r>
            <a:r>
              <a:rPr lang="fr-FR" dirty="0" err="1" smtClean="0">
                <a:solidFill>
                  <a:schemeClr val="tx2"/>
                </a:solidFill>
              </a:rPr>
              <a:t>Britain</a:t>
            </a:r>
            <a:r>
              <a:rPr lang="fr-FR" dirty="0" smtClean="0">
                <a:solidFill>
                  <a:schemeClr val="tx2"/>
                </a:solidFill>
              </a:rPr>
              <a:t> en 2019 que son mari aimait le rock lourd, </a:t>
            </a:r>
            <a:r>
              <a:rPr lang="fr-FR" dirty="0" err="1" smtClean="0">
                <a:solidFill>
                  <a:schemeClr val="tx2"/>
                </a:solidFill>
              </a:rPr>
              <a:t>Led</a:t>
            </a:r>
            <a:r>
              <a:rPr lang="fr-FR" dirty="0" smtClean="0">
                <a:solidFill>
                  <a:schemeClr val="tx2"/>
                </a:solidFill>
              </a:rPr>
              <a:t> Zeppelin et la musique bluegrass.  Bien qu’elle ait souligné qu’il ne la détestait pas vraiment, il n’a pas fait d’efforts pour passer ses albums.</a:t>
            </a:r>
          </a:p>
        </p:txBody>
      </p:sp>
      <p:pic>
        <p:nvPicPr>
          <p:cNvPr id="6" name="Image 5" descr="https://images.trendymatter.com/src/c8444898-dolly-parton.jpg"/>
          <p:cNvPicPr/>
          <p:nvPr/>
        </p:nvPicPr>
        <p:blipFill>
          <a:blip r:embed="rId2" cstate="print"/>
          <a:srcRect/>
          <a:stretch>
            <a:fillRect/>
          </a:stretch>
        </p:blipFill>
        <p:spPr bwMode="auto">
          <a:xfrm>
            <a:off x="2411760" y="1484784"/>
            <a:ext cx="4571850" cy="3736725"/>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29"/>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23. Un ravitaillement ottoman abandonné dans le désert</a:t>
            </a:r>
          </a:p>
          <a:p>
            <a:r>
              <a:rPr lang="fr-FR" sz="2000" b="1" dirty="0" smtClean="0">
                <a:solidFill>
                  <a:schemeClr val="tx2"/>
                </a:solidFill>
              </a:rPr>
              <a:t> </a:t>
            </a:r>
          </a:p>
          <a:p>
            <a:r>
              <a:rPr lang="fr-FR" sz="2000" b="1" dirty="0" smtClean="0">
                <a:solidFill>
                  <a:schemeClr val="tx2"/>
                </a:solidFill>
              </a:rPr>
              <a:t>T.E. Lawrence, plus connu sous le nom de Lawrence d’Arabie, est une personnalité fascinante qui a émergé de la Première Guerre mondiale.  Les connaissances approfondies de Lawrence en matière de tactiques de combat lui ont servi tout au long de ses années de travail avec le peuple arabe.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5192032"/>
            <a:ext cx="8640960" cy="1200329"/>
          </a:xfrm>
          <a:prstGeom prst="rect">
            <a:avLst/>
          </a:prstGeom>
        </p:spPr>
        <p:txBody>
          <a:bodyPr wrap="square">
            <a:spAutoFit/>
          </a:bodyPr>
          <a:lstStyle/>
          <a:p>
            <a:pPr algn="ctr"/>
            <a:r>
              <a:rPr lang="fr-FR" dirty="0" smtClean="0">
                <a:solidFill>
                  <a:schemeClr val="tx2"/>
                </a:solidFill>
              </a:rPr>
              <a:t>Il les a aidés à abattre méthodiquement l’armée turque.  Lui et l’armée arabe ont concentré leurs efforts sur le chemin de fer turc du </a:t>
            </a:r>
            <a:r>
              <a:rPr lang="fr-FR" dirty="0" err="1" smtClean="0">
                <a:solidFill>
                  <a:schemeClr val="tx2"/>
                </a:solidFill>
              </a:rPr>
              <a:t>Hejaz</a:t>
            </a:r>
            <a:r>
              <a:rPr lang="fr-FR" dirty="0" smtClean="0">
                <a:solidFill>
                  <a:schemeClr val="tx2"/>
                </a:solidFill>
              </a:rPr>
              <a:t> afin d’empêcher l’envoi de nourriture, de soldats et de fournitures dans la région.  Tous les trains que Lawrence et son équipe ont fait tomber sont toujours là, au milieu du désert.</a:t>
            </a:r>
          </a:p>
        </p:txBody>
      </p:sp>
      <p:pic>
        <p:nvPicPr>
          <p:cNvPr id="7" name="Image 6" descr="https://images.trendymatter.com/src/b637c1e2-ottoman-supply-in-desert.jpg"/>
          <p:cNvPicPr/>
          <p:nvPr/>
        </p:nvPicPr>
        <p:blipFill>
          <a:blip r:embed="rId2" cstate="print"/>
          <a:srcRect/>
          <a:stretch>
            <a:fillRect/>
          </a:stretch>
        </p:blipFill>
        <p:spPr bwMode="auto">
          <a:xfrm>
            <a:off x="1979712" y="1556792"/>
            <a:ext cx="5256584" cy="3575042"/>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30"/>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24. Le mariage imparfait de Jacqueline et John F. Kennedy</a:t>
            </a:r>
          </a:p>
          <a:p>
            <a:r>
              <a:rPr lang="fr-FR" sz="2000" b="1" dirty="0" smtClean="0">
                <a:solidFill>
                  <a:schemeClr val="tx2"/>
                </a:solidFill>
              </a:rPr>
              <a:t> </a:t>
            </a:r>
          </a:p>
          <a:p>
            <a:r>
              <a:rPr lang="fr-FR" sz="2000" b="1" dirty="0" smtClean="0">
                <a:solidFill>
                  <a:schemeClr val="tx2"/>
                </a:solidFill>
              </a:rPr>
              <a:t>Pendant la décennie où Jacqueline et John F. Kennedy étaient mariés, ils ont dû faire face aux défis de la politique et des affaires.  Bien que sa relation secondaire la plus connue ait été avec la beauté blonde Marilyn Monroe, elle n’était qu’une femme parmi tant d’autres.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5530006"/>
            <a:ext cx="8640960" cy="923330"/>
          </a:xfrm>
          <a:prstGeom prst="rect">
            <a:avLst/>
          </a:prstGeom>
        </p:spPr>
        <p:txBody>
          <a:bodyPr wrap="square">
            <a:spAutoFit/>
          </a:bodyPr>
          <a:lstStyle/>
          <a:p>
            <a:pPr algn="ctr"/>
            <a:r>
              <a:rPr lang="fr-FR" dirty="0" smtClean="0">
                <a:solidFill>
                  <a:schemeClr val="tx2"/>
                </a:solidFill>
              </a:rPr>
              <a:t>Cependant, bien que Jackie ait été prétendument consciente de ces transgressions, elle ne les a pas abordées de manière conflictuelle.  Au contraire, elle était certaine qu’il reviendrait toujours à ses côtés.</a:t>
            </a:r>
          </a:p>
        </p:txBody>
      </p:sp>
      <p:pic>
        <p:nvPicPr>
          <p:cNvPr id="6" name="Image 5" descr="https://images.trendymatter.com/src/bfe6cb35-jackie-and-john.jpg"/>
          <p:cNvPicPr/>
          <p:nvPr/>
        </p:nvPicPr>
        <p:blipFill>
          <a:blip r:embed="rId2" cstate="print"/>
          <a:srcRect/>
          <a:stretch>
            <a:fillRect/>
          </a:stretch>
        </p:blipFill>
        <p:spPr bwMode="auto">
          <a:xfrm>
            <a:off x="2483768" y="1556791"/>
            <a:ext cx="4176463" cy="3831211"/>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368643"/>
            <a:ext cx="870334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25. Des artistes costumés montent à cheval lors d'un événement d'Halloween des années 1920</a:t>
            </a:r>
          </a:p>
          <a:p>
            <a:r>
              <a:rPr lang="fr-FR" sz="2000" b="1" dirty="0" smtClean="0">
                <a:solidFill>
                  <a:schemeClr val="tx2"/>
                </a:solidFill>
              </a:rPr>
              <a:t> </a:t>
            </a:r>
          </a:p>
          <a:p>
            <a:r>
              <a:rPr lang="fr-FR" sz="2000" b="1" dirty="0" smtClean="0">
                <a:solidFill>
                  <a:schemeClr val="tx2"/>
                </a:solidFill>
              </a:rPr>
              <a:t>Dans les années 1920, les gens se déguisaient pour Halloween avec des costumes élaborés, un peu comme aujourd’hui.  Ils déguisaient même leurs chevaux. Aussi étranges que ces personnages puissent paraître, il est probable qu’ils faisaient partie d’un défilé ou d’un carnaval, et ils n’ont donc rien de particulièrement inquiétant.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5530006"/>
            <a:ext cx="8640960" cy="1200329"/>
          </a:xfrm>
          <a:prstGeom prst="rect">
            <a:avLst/>
          </a:prstGeom>
        </p:spPr>
        <p:txBody>
          <a:bodyPr wrap="square">
            <a:spAutoFit/>
          </a:bodyPr>
          <a:lstStyle/>
          <a:p>
            <a:pPr algn="ctr"/>
            <a:r>
              <a:rPr lang="fr-FR" dirty="0" smtClean="0">
                <a:solidFill>
                  <a:schemeClr val="tx2"/>
                </a:solidFill>
              </a:rPr>
              <a:t>Cela dit, si ces squelettes costumés se promenaient en pleine nuit dans leur costume d’apparat, ce serait une toute autre histoire.  Est-il approprié de ramener ce style ?  Doit-il être mis de côté pour l’instant ?  C’est peut-être le costume idéal si vous avez des chevaux à votre disposition.</a:t>
            </a:r>
          </a:p>
        </p:txBody>
      </p:sp>
      <p:pic>
        <p:nvPicPr>
          <p:cNvPr id="7" name="Image 6" descr="https://images.trendymatter.com/src/62125748-skeleton-entertainers.jpg"/>
          <p:cNvPicPr/>
          <p:nvPr/>
        </p:nvPicPr>
        <p:blipFill>
          <a:blip r:embed="rId2" cstate="print"/>
          <a:srcRect/>
          <a:stretch>
            <a:fillRect/>
          </a:stretch>
        </p:blipFill>
        <p:spPr bwMode="auto">
          <a:xfrm>
            <a:off x="1884042" y="1556792"/>
            <a:ext cx="5279151" cy="3952323"/>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060865"/>
            <a:ext cx="870334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26. Le prix ridiculement bas de l'essence en 1939</a:t>
            </a:r>
          </a:p>
          <a:p>
            <a:r>
              <a:rPr lang="fr-FR" sz="2000" b="1" dirty="0" smtClean="0">
                <a:solidFill>
                  <a:schemeClr val="tx2"/>
                </a:solidFill>
              </a:rPr>
              <a:t> </a:t>
            </a:r>
          </a:p>
          <a:p>
            <a:r>
              <a:rPr lang="fr-FR" sz="2000" b="1" dirty="0" smtClean="0">
                <a:solidFill>
                  <a:schemeClr val="tx2"/>
                </a:solidFill>
              </a:rPr>
              <a:t>Imaginez que vous puissiez vous arrêter à la station-service et utiliser quelques pièces de monnaie sur le comptoir pour faire le plein complet de votre réservoir ; c’était la vie en 1939.  Évidemment, en raison de l’inflation, les choses ne se sont pas passées ainsi ; en 1939, 16 cents équivalaient à 2,87 $ en monnaie actuelle, ce qui reste raisonnable, surtout si vous vivez à une époque où l’essence consomme une part importante de vos revenus.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5229200"/>
            <a:ext cx="8640960" cy="1477328"/>
          </a:xfrm>
          <a:prstGeom prst="rect">
            <a:avLst/>
          </a:prstGeom>
        </p:spPr>
        <p:txBody>
          <a:bodyPr wrap="square">
            <a:spAutoFit/>
          </a:bodyPr>
          <a:lstStyle/>
          <a:p>
            <a:pPr algn="ctr"/>
            <a:r>
              <a:rPr lang="fr-FR" dirty="0" smtClean="0">
                <a:solidFill>
                  <a:schemeClr val="tx2"/>
                </a:solidFill>
              </a:rPr>
              <a:t>L’inflation n’ayant cessé de croître tout au long du XXe siècle, le prix de l’essence a augmenté de façon spectaculaire et, dans les années 1970, les Américains avaient du mal à l’éliminer de leur vie quotidienne, ce qui devait être difficile à comprendre pour cet employé de station-service </a:t>
            </a:r>
            <a:br>
              <a:rPr lang="fr-FR" dirty="0" smtClean="0">
                <a:solidFill>
                  <a:schemeClr val="tx2"/>
                </a:solidFill>
              </a:rPr>
            </a:br>
            <a:r>
              <a:rPr lang="fr-FR" dirty="0" smtClean="0">
                <a:solidFill>
                  <a:schemeClr val="tx2"/>
                </a:solidFill>
              </a:rPr>
              <a:t>dans les années 1930.</a:t>
            </a:r>
          </a:p>
        </p:txBody>
      </p:sp>
      <p:pic>
        <p:nvPicPr>
          <p:cNvPr id="6" name="Image 5" descr="https://images.trendymatter.com/src/75365915-gas-prices.jpg"/>
          <p:cNvPicPr/>
          <p:nvPr/>
        </p:nvPicPr>
        <p:blipFill>
          <a:blip r:embed="rId2" cstate="print"/>
          <a:srcRect/>
          <a:stretch>
            <a:fillRect/>
          </a:stretch>
        </p:blipFill>
        <p:spPr bwMode="auto">
          <a:xfrm>
            <a:off x="2051720" y="1484784"/>
            <a:ext cx="4646213" cy="3807657"/>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55"/>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27. Marilyn Monroe divertissant des milliers de soldats en Corée (1954)</a:t>
            </a:r>
          </a:p>
          <a:p>
            <a:r>
              <a:rPr lang="fr-FR" sz="2000" b="1" dirty="0" smtClean="0">
                <a:solidFill>
                  <a:schemeClr val="tx2"/>
                </a:solidFill>
              </a:rPr>
              <a:t> </a:t>
            </a:r>
          </a:p>
          <a:p>
            <a:r>
              <a:rPr lang="fr-FR" sz="2000" b="1" dirty="0" smtClean="0">
                <a:solidFill>
                  <a:schemeClr val="tx2"/>
                </a:solidFill>
              </a:rPr>
              <a:t>Après son mariage avec Joe </a:t>
            </a:r>
            <a:r>
              <a:rPr lang="fr-FR" sz="2000" b="1" dirty="0" err="1" smtClean="0">
                <a:solidFill>
                  <a:schemeClr val="tx2"/>
                </a:solidFill>
              </a:rPr>
              <a:t>DiMaggio</a:t>
            </a:r>
            <a:r>
              <a:rPr lang="fr-FR" sz="2000" b="1" dirty="0" smtClean="0">
                <a:solidFill>
                  <a:schemeClr val="tx2"/>
                </a:solidFill>
              </a:rPr>
              <a:t>, joueur de baseball des New York Yankees, en Californie en janvier 1954, Marilyn Monroe et son nouveau mari se rendent au Japon pour leur lune de miel.  Pendant son séjour, </a:t>
            </a:r>
            <a:r>
              <a:rPr lang="fr-FR" sz="2000" b="1" dirty="0" err="1" smtClean="0">
                <a:solidFill>
                  <a:schemeClr val="tx2"/>
                </a:solidFill>
              </a:rPr>
              <a:t>DiMaggio</a:t>
            </a:r>
            <a:r>
              <a:rPr lang="fr-FR" sz="2000" b="1" dirty="0" smtClean="0">
                <a:solidFill>
                  <a:schemeClr val="tx2"/>
                </a:solidFill>
              </a:rPr>
              <a:t> doit assister à des stages de base-ball et prendre un vol commercial pour la Corée.  Monroe en profite pour amuser le personnel militaire américain stationné là-bas.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427984" y="2708920"/>
            <a:ext cx="4464496" cy="2862322"/>
          </a:xfrm>
          <a:prstGeom prst="rect">
            <a:avLst/>
          </a:prstGeom>
        </p:spPr>
        <p:txBody>
          <a:bodyPr wrap="square">
            <a:spAutoFit/>
          </a:bodyPr>
          <a:lstStyle/>
          <a:p>
            <a:pPr algn="ctr"/>
            <a:r>
              <a:rPr lang="fr-FR" dirty="0" smtClean="0">
                <a:solidFill>
                  <a:schemeClr val="tx2"/>
                </a:solidFill>
              </a:rPr>
              <a:t>Après le voyage en solitaire de Monroe, elle avait davantage confiance en elle. Après avoir eu toute cette expérience de voyage en solitaire, elle s’est sentie couronnée de succès.  Grâce aux dix représentations qu’elle a données en quatre jours, elle était convaincue d’avoir surmonté sa peur de la scène et de pouvoir conquérir n’importe quelle scène.</a:t>
            </a:r>
          </a:p>
        </p:txBody>
      </p:sp>
      <p:pic>
        <p:nvPicPr>
          <p:cNvPr id="7" name="Image 6" descr="https://images.trendymatter.com/src/144701db-marilyn-monroe.jpg"/>
          <p:cNvPicPr/>
          <p:nvPr/>
        </p:nvPicPr>
        <p:blipFill>
          <a:blip r:embed="rId2" cstate="print"/>
          <a:srcRect/>
          <a:stretch>
            <a:fillRect/>
          </a:stretch>
        </p:blipFill>
        <p:spPr bwMode="auto">
          <a:xfrm>
            <a:off x="539552" y="1700808"/>
            <a:ext cx="3801734" cy="4824536"/>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56"/>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28. Réaction amusante de </a:t>
            </a:r>
            <a:r>
              <a:rPr lang="fr-FR" sz="2000" b="1" dirty="0" err="1" smtClean="0">
                <a:solidFill>
                  <a:schemeClr val="tx2"/>
                </a:solidFill>
              </a:rPr>
              <a:t>Yakini</a:t>
            </a:r>
            <a:r>
              <a:rPr lang="fr-FR" sz="2000" b="1" dirty="0" smtClean="0">
                <a:solidFill>
                  <a:schemeClr val="tx2"/>
                </a:solidFill>
              </a:rPr>
              <a:t>, un bébé gorille du zoo de Melbourne, lors d'un contrôle</a:t>
            </a:r>
          </a:p>
          <a:p>
            <a:r>
              <a:rPr lang="fr-FR" sz="2000" b="1" dirty="0" smtClean="0">
                <a:solidFill>
                  <a:schemeClr val="tx2"/>
                </a:solidFill>
              </a:rPr>
              <a:t> </a:t>
            </a:r>
          </a:p>
          <a:p>
            <a:r>
              <a:rPr lang="fr-FR" sz="2000" b="1" dirty="0" smtClean="0">
                <a:solidFill>
                  <a:schemeClr val="tx2"/>
                </a:solidFill>
              </a:rPr>
              <a:t>Jetez un coup d’œil à cette photo de </a:t>
            </a:r>
            <a:r>
              <a:rPr lang="fr-FR" sz="2000" b="1" dirty="0" err="1" smtClean="0">
                <a:solidFill>
                  <a:schemeClr val="tx2"/>
                </a:solidFill>
              </a:rPr>
              <a:t>Yakini</a:t>
            </a:r>
            <a:r>
              <a:rPr lang="fr-FR" sz="2000" b="1" dirty="0" smtClean="0">
                <a:solidFill>
                  <a:schemeClr val="tx2"/>
                </a:solidFill>
              </a:rPr>
              <a:t> réagissant à un stéthoscope glacial si vous avez besoin d’une preuve supplémentaire que les humains sont comparables aux singes.  Nous sommes tous passés par là : le médecin utilise son stéthoscope glacé, et c’est comme si vous étiez transporté en Antarctique en quelques secondes.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4987042"/>
            <a:ext cx="8640960" cy="1754326"/>
          </a:xfrm>
          <a:prstGeom prst="rect">
            <a:avLst/>
          </a:prstGeom>
        </p:spPr>
        <p:txBody>
          <a:bodyPr wrap="square">
            <a:spAutoFit/>
          </a:bodyPr>
          <a:lstStyle/>
          <a:p>
            <a:pPr algn="ctr"/>
            <a:r>
              <a:rPr lang="fr-FR" dirty="0" err="1" smtClean="0">
                <a:solidFill>
                  <a:schemeClr val="tx2"/>
                </a:solidFill>
              </a:rPr>
              <a:t>Yakini</a:t>
            </a:r>
            <a:r>
              <a:rPr lang="fr-FR" dirty="0" smtClean="0">
                <a:solidFill>
                  <a:schemeClr val="tx2"/>
                </a:solidFill>
              </a:rPr>
              <a:t>, qui est né en 1999 et a grandi sous les feux de la rampe alors qu’il vivait au </a:t>
            </a:r>
            <a:r>
              <a:rPr lang="fr-FR" dirty="0" err="1" smtClean="0">
                <a:solidFill>
                  <a:schemeClr val="tx2"/>
                </a:solidFill>
              </a:rPr>
              <a:t>Werribee</a:t>
            </a:r>
            <a:r>
              <a:rPr lang="fr-FR" dirty="0" smtClean="0">
                <a:solidFill>
                  <a:schemeClr val="tx2"/>
                </a:solidFill>
              </a:rPr>
              <a:t> Open Range Zoo de Melbourne, est désormais le chef du groupe.  Selon sa gardienne, Kat Thompson, à mesure que </a:t>
            </a:r>
            <a:r>
              <a:rPr lang="fr-FR" dirty="0" err="1" smtClean="0">
                <a:solidFill>
                  <a:schemeClr val="tx2"/>
                </a:solidFill>
              </a:rPr>
              <a:t>Yakini</a:t>
            </a:r>
            <a:r>
              <a:rPr lang="fr-FR" dirty="0" smtClean="0">
                <a:solidFill>
                  <a:schemeClr val="tx2"/>
                </a:solidFill>
              </a:rPr>
              <a:t> grandissait, il était inévitable qu’il défie son père pour le rôle de chef de groupe.  La lutte a duré de nombreux mois, mais elle a été délicate – plus une confrontation de volonté que de force.  C’est merveilleux de voir tout ce travail récompensé.</a:t>
            </a:r>
          </a:p>
        </p:txBody>
      </p:sp>
      <p:pic>
        <p:nvPicPr>
          <p:cNvPr id="6" name="Image 5" descr="https://images.trendymatter.com/src/6e02947e-baby-gorilla.jpg"/>
          <p:cNvPicPr/>
          <p:nvPr/>
        </p:nvPicPr>
        <p:blipFill>
          <a:blip r:embed="rId2" cstate="print"/>
          <a:srcRect/>
          <a:stretch>
            <a:fillRect/>
          </a:stretch>
        </p:blipFill>
        <p:spPr bwMode="auto">
          <a:xfrm>
            <a:off x="2411760" y="1484784"/>
            <a:ext cx="4313291" cy="3456384"/>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57"/>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29. La photo prise mettant en scène le duo comique Laurel et Hardy</a:t>
            </a:r>
          </a:p>
          <a:p>
            <a:r>
              <a:rPr lang="fr-FR" sz="2000" b="1" dirty="0" smtClean="0">
                <a:solidFill>
                  <a:schemeClr val="tx2"/>
                </a:solidFill>
              </a:rPr>
              <a:t> </a:t>
            </a:r>
          </a:p>
          <a:p>
            <a:r>
              <a:rPr lang="fr-FR" sz="2000" b="1" dirty="0" smtClean="0">
                <a:solidFill>
                  <a:schemeClr val="tx2"/>
                </a:solidFill>
              </a:rPr>
              <a:t>Avec un nombre incroyable de courts et longs métrages à leur actif, Laurel et Hardy étaient l’un des duos comiques les plus populaires du début du vingtième siècle.  La dernière prestation cinématographique du duo remonte à 1951, mais en 1954, les carrières des deux hommes étaient pratiquement terminées.  Cette année-là, Hardy a eu une crise cardiaque et a perdu 45 kilos, ce qui lui a valu un cancer.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5120024"/>
            <a:ext cx="8640960" cy="1477328"/>
          </a:xfrm>
          <a:prstGeom prst="rect">
            <a:avLst/>
          </a:prstGeom>
        </p:spPr>
        <p:txBody>
          <a:bodyPr wrap="square">
            <a:spAutoFit/>
          </a:bodyPr>
          <a:lstStyle/>
          <a:p>
            <a:pPr algn="ctr"/>
            <a:r>
              <a:rPr lang="fr-FR" dirty="0" smtClean="0">
                <a:solidFill>
                  <a:schemeClr val="tx2"/>
                </a:solidFill>
              </a:rPr>
              <a:t>Un an après la prise de cette photo, Hardy est victime d’une série d’attaques cérébrales qui le plongent dans le coma jusqu’à sa mort en août 1957.  Une semaine après la mort de son compagnon, Stan Laurel a donné une interview sur leur relation, et il a parlé chaleureusement de son compagnon tombé au champ d’honneur.</a:t>
            </a:r>
          </a:p>
        </p:txBody>
      </p:sp>
      <p:pic>
        <p:nvPicPr>
          <p:cNvPr id="7" name="Image 6" descr="https://images.trendymatter.com/src/1c000250-laurel-and-hardy.jpg"/>
          <p:cNvPicPr/>
          <p:nvPr/>
        </p:nvPicPr>
        <p:blipFill>
          <a:blip r:embed="rId2" cstate="print"/>
          <a:srcRect/>
          <a:stretch>
            <a:fillRect/>
          </a:stretch>
        </p:blipFill>
        <p:spPr bwMode="auto">
          <a:xfrm>
            <a:off x="2483768" y="1484784"/>
            <a:ext cx="4365223" cy="3596944"/>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58"/>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30. La belle mais difficile à conduire moto </a:t>
            </a:r>
            <a:r>
              <a:rPr lang="fr-FR" sz="2000" b="1" dirty="0" err="1" smtClean="0">
                <a:solidFill>
                  <a:schemeClr val="tx2"/>
                </a:solidFill>
              </a:rPr>
              <a:t>Steam</a:t>
            </a:r>
            <a:r>
              <a:rPr lang="fr-FR" sz="2000" b="1" dirty="0" smtClean="0">
                <a:solidFill>
                  <a:schemeClr val="tx2"/>
                </a:solidFill>
              </a:rPr>
              <a:t> Line KJ Henderson de 1930</a:t>
            </a:r>
          </a:p>
          <a:p>
            <a:r>
              <a:rPr lang="fr-FR" sz="2000" b="1" dirty="0" smtClean="0">
                <a:solidFill>
                  <a:schemeClr val="tx2"/>
                </a:solidFill>
              </a:rPr>
              <a:t> </a:t>
            </a:r>
          </a:p>
          <a:p>
            <a:r>
              <a:rPr lang="fr-FR" sz="2000" b="1" dirty="0" smtClean="0">
                <a:solidFill>
                  <a:schemeClr val="tx2"/>
                </a:solidFill>
              </a:rPr>
              <a:t>On dirait une moto que conduirait un super héros, n’est-ce pas?  Cette moto semble être très amusante à conduire, mais la Henderson Model KJ </a:t>
            </a:r>
            <a:r>
              <a:rPr lang="fr-FR" sz="2000" b="1" dirty="0" err="1" smtClean="0">
                <a:solidFill>
                  <a:schemeClr val="tx2"/>
                </a:solidFill>
              </a:rPr>
              <a:t>Streamline</a:t>
            </a:r>
            <a:r>
              <a:rPr lang="fr-FR" sz="2000" b="1" dirty="0" smtClean="0">
                <a:solidFill>
                  <a:schemeClr val="tx2"/>
                </a:solidFill>
              </a:rPr>
              <a:t> de 1930 était très inadaptée et difficile à utiliser.  Cette moto conventionnelle ressemblait beaucoup aux </a:t>
            </a:r>
            <a:r>
              <a:rPr lang="fr-FR" sz="2000" b="1" dirty="0" err="1" smtClean="0">
                <a:solidFill>
                  <a:schemeClr val="tx2"/>
                </a:solidFill>
              </a:rPr>
              <a:t>Triumph</a:t>
            </a:r>
            <a:r>
              <a:rPr lang="fr-FR" sz="2000" b="1" dirty="0" smtClean="0">
                <a:solidFill>
                  <a:schemeClr val="tx2"/>
                </a:solidFill>
              </a:rPr>
              <a:t> et aux Indiens qui étaient fabriqués au début des années 1900.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5120024"/>
            <a:ext cx="8640960" cy="1754326"/>
          </a:xfrm>
          <a:prstGeom prst="rect">
            <a:avLst/>
          </a:prstGeom>
        </p:spPr>
        <p:txBody>
          <a:bodyPr wrap="square">
            <a:spAutoFit/>
          </a:bodyPr>
          <a:lstStyle/>
          <a:p>
            <a:pPr algn="ctr"/>
            <a:r>
              <a:rPr lang="fr-FR" dirty="0" smtClean="0">
                <a:solidFill>
                  <a:schemeClr val="tx2"/>
                </a:solidFill>
              </a:rPr>
              <a:t>Cela était dû, bien sûr, au fait que les motos étaient plus simples à manier et moins chères à fabriquer.  Cependant, en regardant cette moto, on peut admirer le style Art déco raffiné.  Au cours des premières étapes du développement, les panneaux incurvés de la moto ont été martelés de la même manière que l’</a:t>
            </a:r>
            <a:r>
              <a:rPr lang="fr-FR" dirty="0" err="1" smtClean="0">
                <a:solidFill>
                  <a:schemeClr val="tx2"/>
                </a:solidFill>
              </a:rPr>
              <a:t>Airflow</a:t>
            </a:r>
            <a:r>
              <a:rPr lang="fr-FR" dirty="0" smtClean="0">
                <a:solidFill>
                  <a:schemeClr val="tx2"/>
                </a:solidFill>
              </a:rPr>
              <a:t> de Chrysler.</a:t>
            </a:r>
          </a:p>
          <a:p>
            <a:pPr algn="ctr"/>
            <a:r>
              <a:rPr lang="fr-FR" dirty="0" smtClean="0">
                <a:solidFill>
                  <a:schemeClr val="tx2"/>
                </a:solidFill>
              </a:rPr>
              <a:t> </a:t>
            </a:r>
          </a:p>
        </p:txBody>
      </p:sp>
      <p:pic>
        <p:nvPicPr>
          <p:cNvPr id="6" name="Image 5" descr="https://images.trendymatter.com/src/a9fc38ce-steam-line-kj-motorcycle.jpg"/>
          <p:cNvPicPr/>
          <p:nvPr/>
        </p:nvPicPr>
        <p:blipFill>
          <a:blip r:embed="rId2" cstate="print"/>
          <a:srcRect/>
          <a:stretch>
            <a:fillRect/>
          </a:stretch>
        </p:blipFill>
        <p:spPr bwMode="auto">
          <a:xfrm>
            <a:off x="2195737" y="1556792"/>
            <a:ext cx="4577590" cy="3588830"/>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368646"/>
            <a:ext cx="870334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31. Conrad </a:t>
            </a:r>
            <a:r>
              <a:rPr lang="fr-FR" sz="2000" b="1" dirty="0" err="1" smtClean="0">
                <a:solidFill>
                  <a:schemeClr val="tx2"/>
                </a:solidFill>
              </a:rPr>
              <a:t>Veidt</a:t>
            </a:r>
            <a:r>
              <a:rPr lang="fr-FR" sz="2000" b="1" dirty="0" smtClean="0">
                <a:solidFill>
                  <a:schemeClr val="tx2"/>
                </a:solidFill>
              </a:rPr>
              <a:t> en </a:t>
            </a:r>
            <a:r>
              <a:rPr lang="fr-FR" sz="2000" b="1" dirty="0" err="1" smtClean="0">
                <a:solidFill>
                  <a:schemeClr val="tx2"/>
                </a:solidFill>
              </a:rPr>
              <a:t>Gwynplaine</a:t>
            </a:r>
            <a:r>
              <a:rPr lang="fr-FR" sz="2000" b="1" dirty="0" smtClean="0">
                <a:solidFill>
                  <a:schemeClr val="tx2"/>
                </a:solidFill>
              </a:rPr>
              <a:t> inspirant le look du "Joker"</a:t>
            </a:r>
          </a:p>
          <a:p>
            <a:r>
              <a:rPr lang="fr-FR" sz="2000" b="1" dirty="0" smtClean="0">
                <a:solidFill>
                  <a:schemeClr val="tx2"/>
                </a:solidFill>
              </a:rPr>
              <a:t> </a:t>
            </a:r>
          </a:p>
          <a:p>
            <a:r>
              <a:rPr lang="fr-FR" sz="2000" b="1" dirty="0" smtClean="0">
                <a:solidFill>
                  <a:schemeClr val="tx2"/>
                </a:solidFill>
              </a:rPr>
              <a:t>L’homme qui rit, film expressionniste allemand muet de Paul </a:t>
            </a:r>
            <a:r>
              <a:rPr lang="fr-FR" sz="2000" b="1" dirty="0" err="1" smtClean="0">
                <a:solidFill>
                  <a:schemeClr val="tx2"/>
                </a:solidFill>
              </a:rPr>
              <a:t>Leni</a:t>
            </a:r>
            <a:r>
              <a:rPr lang="fr-FR" sz="2000" b="1" dirty="0" smtClean="0">
                <a:solidFill>
                  <a:schemeClr val="tx2"/>
                </a:solidFill>
              </a:rPr>
              <a:t>, est tellement imprégné de noirceur qu’on le qualifie souvent de film d’horreur plutôt que de mélodrame.  </a:t>
            </a:r>
            <a:r>
              <a:rPr lang="fr-FR" sz="2000" b="1" dirty="0" err="1" smtClean="0">
                <a:solidFill>
                  <a:schemeClr val="tx2"/>
                </a:solidFill>
              </a:rPr>
              <a:t>Gwynplaine</a:t>
            </a:r>
            <a:r>
              <a:rPr lang="fr-FR" sz="2000" b="1" dirty="0" smtClean="0">
                <a:solidFill>
                  <a:schemeClr val="tx2"/>
                </a:solidFill>
              </a:rPr>
              <a:t> (Conrad </a:t>
            </a:r>
            <a:r>
              <a:rPr lang="fr-FR" sz="2000" b="1" dirty="0" err="1" smtClean="0">
                <a:solidFill>
                  <a:schemeClr val="tx2"/>
                </a:solidFill>
              </a:rPr>
              <a:t>Veidt</a:t>
            </a:r>
            <a:r>
              <a:rPr lang="fr-FR" sz="2000" b="1" dirty="0" smtClean="0">
                <a:solidFill>
                  <a:schemeClr val="tx2"/>
                </a:solidFill>
              </a:rPr>
              <a:t>), la vedette d’un spectacle de carnaval itinérant, qui est resté avec un sourire perpétuel à la suite d’un accident, est un personnage dont tout le monde se souvient dans le film.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5120024"/>
            <a:ext cx="8640960" cy="1477328"/>
          </a:xfrm>
          <a:prstGeom prst="rect">
            <a:avLst/>
          </a:prstGeom>
        </p:spPr>
        <p:txBody>
          <a:bodyPr wrap="square">
            <a:spAutoFit/>
          </a:bodyPr>
          <a:lstStyle/>
          <a:p>
            <a:pPr algn="ctr"/>
            <a:r>
              <a:rPr lang="fr-FR" dirty="0" smtClean="0">
                <a:solidFill>
                  <a:schemeClr val="tx2"/>
                </a:solidFill>
              </a:rPr>
              <a:t>Son rôle dans le film est connu pour être terrifiant et pour avoir servi d’influence au Joker de la série Batman de DC.  Dans les concepts originaux du Joker, on peut voir une influence visuelle certaine de </a:t>
            </a:r>
            <a:r>
              <a:rPr lang="fr-FR" dirty="0" err="1" smtClean="0">
                <a:solidFill>
                  <a:schemeClr val="tx2"/>
                </a:solidFill>
              </a:rPr>
              <a:t>Veidt</a:t>
            </a:r>
            <a:r>
              <a:rPr lang="fr-FR" dirty="0" smtClean="0">
                <a:solidFill>
                  <a:schemeClr val="tx2"/>
                </a:solidFill>
              </a:rPr>
              <a:t>, jusqu’à sa coiffure.  Même si la personnalité du personnage a évolué au fil des ans, le Joker a toujours eu une touche de “l’homme qui rit”.</a:t>
            </a:r>
          </a:p>
        </p:txBody>
      </p:sp>
      <p:pic>
        <p:nvPicPr>
          <p:cNvPr id="7" name="Image 6" descr="https://images.trendymatter.com/src/ce09f960-the-joker-look.jpg"/>
          <p:cNvPicPr/>
          <p:nvPr/>
        </p:nvPicPr>
        <p:blipFill>
          <a:blip r:embed="rId2" cstate="print"/>
          <a:srcRect/>
          <a:stretch>
            <a:fillRect/>
          </a:stretch>
        </p:blipFill>
        <p:spPr bwMode="auto">
          <a:xfrm>
            <a:off x="2987824" y="1563129"/>
            <a:ext cx="3608497" cy="3594063"/>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214757"/>
            <a:ext cx="87033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32. Antonio La Cava et son célèbre "Il </a:t>
            </a:r>
            <a:r>
              <a:rPr lang="fr-FR" sz="2000" b="1" dirty="0" err="1" smtClean="0">
                <a:solidFill>
                  <a:schemeClr val="tx2"/>
                </a:solidFill>
              </a:rPr>
              <a:t>Bibliomotocarro</a:t>
            </a:r>
            <a:r>
              <a:rPr lang="fr-FR" sz="2000" b="1" dirty="0" smtClean="0">
                <a:solidFill>
                  <a:schemeClr val="tx2"/>
                </a:solidFill>
              </a:rPr>
              <a:t>"</a:t>
            </a:r>
          </a:p>
          <a:p>
            <a:r>
              <a:rPr lang="fr-FR" sz="2000" b="1" dirty="0" smtClean="0">
                <a:solidFill>
                  <a:schemeClr val="tx2"/>
                </a:solidFill>
              </a:rPr>
              <a:t> </a:t>
            </a:r>
          </a:p>
          <a:p>
            <a:r>
              <a:rPr lang="fr-FR" sz="2000" b="1" dirty="0" smtClean="0">
                <a:solidFill>
                  <a:schemeClr val="tx2"/>
                </a:solidFill>
              </a:rPr>
              <a:t>Il peut être difficile de trouver un livre décent si l’on ne vit pas dans une grande ville, c’est pourquoi des personnes comme Antonio La Cava sont si inspirantes. Depuis 2003, cet enseignant à la retraite conduit son “Il </a:t>
            </a:r>
            <a:r>
              <a:rPr lang="fr-FR" sz="2000" b="1" dirty="0" err="1" smtClean="0">
                <a:solidFill>
                  <a:schemeClr val="tx2"/>
                </a:solidFill>
              </a:rPr>
              <a:t>Bibliomotocarro</a:t>
            </a:r>
            <a:r>
              <a:rPr lang="fr-FR" sz="2000" b="1" dirty="0" smtClean="0">
                <a:solidFill>
                  <a:schemeClr val="tx2"/>
                </a:solidFill>
              </a:rPr>
              <a:t>” dans tout le sud de l’Italie, pour livrer des livres aux jeunes et aux adultes.  Il joue d’un instrument pour annoncer son arrivée, puis il permet à tous ceux qui se trouvent à proximité de feuilleter ses livres.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251520" y="5120024"/>
            <a:ext cx="8640960" cy="1200329"/>
          </a:xfrm>
          <a:prstGeom prst="rect">
            <a:avLst/>
          </a:prstGeom>
        </p:spPr>
        <p:txBody>
          <a:bodyPr wrap="square">
            <a:spAutoFit/>
          </a:bodyPr>
          <a:lstStyle/>
          <a:p>
            <a:pPr algn="ctr"/>
            <a:r>
              <a:rPr lang="fr-FR" dirty="0" smtClean="0">
                <a:solidFill>
                  <a:schemeClr val="tx2"/>
                </a:solidFill>
              </a:rPr>
              <a:t>Lorsqu’on a demandé à M. La Cava pourquoi il agissait ainsi, il a répondu que la lecture devait être un plaisir plutôt qu’une corvée et que l’indifférence à l’égard de la lecture commence souvent à l’école, lorsque la compétence est enseignée mais n’est pas accompagnée d’affection.</a:t>
            </a:r>
          </a:p>
        </p:txBody>
      </p:sp>
      <p:pic>
        <p:nvPicPr>
          <p:cNvPr id="6" name="Image 5" descr="https://images.trendymatter.com/src/905efa0d-book-delivery-car.jpg"/>
          <p:cNvPicPr/>
          <p:nvPr/>
        </p:nvPicPr>
        <p:blipFill>
          <a:blip r:embed="rId2" cstate="print"/>
          <a:srcRect/>
          <a:stretch>
            <a:fillRect/>
          </a:stretch>
        </p:blipFill>
        <p:spPr bwMode="auto">
          <a:xfrm>
            <a:off x="2051719" y="1530875"/>
            <a:ext cx="5616625" cy="3554309"/>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34"/>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33. Le mannequin </a:t>
            </a:r>
            <a:r>
              <a:rPr lang="fr-FR" sz="2000" b="1" dirty="0" err="1" smtClean="0">
                <a:solidFill>
                  <a:schemeClr val="tx2"/>
                </a:solidFill>
              </a:rPr>
              <a:t>Goldie</a:t>
            </a:r>
            <a:r>
              <a:rPr lang="fr-FR" sz="2000" b="1" dirty="0" smtClean="0">
                <a:solidFill>
                  <a:schemeClr val="tx2"/>
                </a:solidFill>
              </a:rPr>
              <a:t> </a:t>
            </a:r>
            <a:r>
              <a:rPr lang="fr-FR" sz="2000" b="1" dirty="0" err="1" smtClean="0">
                <a:solidFill>
                  <a:schemeClr val="tx2"/>
                </a:solidFill>
              </a:rPr>
              <a:t>Jamison</a:t>
            </a:r>
            <a:r>
              <a:rPr lang="fr-FR" sz="2000" b="1" dirty="0" smtClean="0">
                <a:solidFill>
                  <a:schemeClr val="tx2"/>
                </a:solidFill>
              </a:rPr>
              <a:t> </a:t>
            </a:r>
            <a:r>
              <a:rPr lang="fr-FR" sz="2000" b="1" dirty="0" err="1" smtClean="0">
                <a:solidFill>
                  <a:schemeClr val="tx2"/>
                </a:solidFill>
              </a:rPr>
              <a:t>Conklin</a:t>
            </a:r>
            <a:r>
              <a:rPr lang="fr-FR" sz="2000" b="1" dirty="0" smtClean="0">
                <a:solidFill>
                  <a:schemeClr val="tx2"/>
                </a:solidFill>
              </a:rPr>
              <a:t>, de la tribu Seneca</a:t>
            </a:r>
          </a:p>
          <a:p>
            <a:r>
              <a:rPr lang="fr-FR" sz="2000" b="1" dirty="0" smtClean="0">
                <a:solidFill>
                  <a:schemeClr val="tx2"/>
                </a:solidFill>
              </a:rPr>
              <a:t> </a:t>
            </a:r>
          </a:p>
          <a:p>
            <a:r>
              <a:rPr lang="fr-FR" sz="2000" b="1" dirty="0" smtClean="0">
                <a:solidFill>
                  <a:schemeClr val="tx2"/>
                </a:solidFill>
              </a:rPr>
              <a:t>Mme </a:t>
            </a:r>
            <a:r>
              <a:rPr lang="fr-FR" sz="2000" b="1" dirty="0" err="1" smtClean="0">
                <a:solidFill>
                  <a:schemeClr val="tx2"/>
                </a:solidFill>
              </a:rPr>
              <a:t>Conklin</a:t>
            </a:r>
            <a:r>
              <a:rPr lang="fr-FR" sz="2000" b="1" dirty="0" smtClean="0">
                <a:solidFill>
                  <a:schemeClr val="tx2"/>
                </a:solidFill>
              </a:rPr>
              <a:t> a grandi dans la réserve d’</a:t>
            </a:r>
            <a:r>
              <a:rPr lang="fr-FR" sz="2000" b="1" dirty="0" err="1" smtClean="0">
                <a:solidFill>
                  <a:schemeClr val="tx2"/>
                </a:solidFill>
              </a:rPr>
              <a:t>Allegany</a:t>
            </a:r>
            <a:r>
              <a:rPr lang="fr-FR" sz="2000" b="1" dirty="0" smtClean="0">
                <a:solidFill>
                  <a:schemeClr val="tx2"/>
                </a:solidFill>
              </a:rPr>
              <a:t>, dans le sud-ouest de l’État de New York, où elle était membre de la tribu amérindienne Seneca.  Cependant, les photos de cette magnifique jeune femme l’ont fait passer du statut d’enfant dans une réserve à celui de mannequin à plein temps.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788024" y="2039937"/>
            <a:ext cx="4104456" cy="3693319"/>
          </a:xfrm>
          <a:prstGeom prst="rect">
            <a:avLst/>
          </a:prstGeom>
        </p:spPr>
        <p:txBody>
          <a:bodyPr wrap="square">
            <a:spAutoFit/>
          </a:bodyPr>
          <a:lstStyle/>
          <a:p>
            <a:pPr algn="ctr"/>
            <a:r>
              <a:rPr lang="fr-FR" dirty="0" smtClean="0">
                <a:solidFill>
                  <a:schemeClr val="tx2"/>
                </a:solidFill>
              </a:rPr>
              <a:t>La photographie de </a:t>
            </a:r>
            <a:r>
              <a:rPr lang="fr-FR" dirty="0" err="1" smtClean="0">
                <a:solidFill>
                  <a:schemeClr val="tx2"/>
                </a:solidFill>
              </a:rPr>
              <a:t>Conklin</a:t>
            </a:r>
            <a:r>
              <a:rPr lang="fr-FR" dirty="0" smtClean="0">
                <a:solidFill>
                  <a:schemeClr val="tx2"/>
                </a:solidFill>
              </a:rPr>
              <a:t> a été prise dans le cadre de la campagne de marketing de la </a:t>
            </a:r>
            <a:r>
              <a:rPr lang="fr-FR" dirty="0" err="1" smtClean="0">
                <a:solidFill>
                  <a:schemeClr val="tx2"/>
                </a:solidFill>
              </a:rPr>
              <a:t>Cattaraugus</a:t>
            </a:r>
            <a:r>
              <a:rPr lang="fr-FR" dirty="0" smtClean="0">
                <a:solidFill>
                  <a:schemeClr val="tx2"/>
                </a:solidFill>
              </a:rPr>
              <a:t> </a:t>
            </a:r>
            <a:r>
              <a:rPr lang="fr-FR" dirty="0" err="1" smtClean="0">
                <a:solidFill>
                  <a:schemeClr val="tx2"/>
                </a:solidFill>
              </a:rPr>
              <a:t>Cutlery</a:t>
            </a:r>
            <a:r>
              <a:rPr lang="fr-FR" dirty="0" smtClean="0">
                <a:solidFill>
                  <a:schemeClr val="tx2"/>
                </a:solidFill>
              </a:rPr>
              <a:t> </a:t>
            </a:r>
            <a:r>
              <a:rPr lang="fr-FR" dirty="0" err="1" smtClean="0">
                <a:solidFill>
                  <a:schemeClr val="tx2"/>
                </a:solidFill>
              </a:rPr>
              <a:t>Company</a:t>
            </a:r>
            <a:r>
              <a:rPr lang="fr-FR" dirty="0" smtClean="0">
                <a:solidFill>
                  <a:schemeClr val="tx2"/>
                </a:solidFill>
              </a:rPr>
              <a:t> de </a:t>
            </a:r>
            <a:r>
              <a:rPr lang="fr-FR" dirty="0" err="1" smtClean="0">
                <a:solidFill>
                  <a:schemeClr val="tx2"/>
                </a:solidFill>
              </a:rPr>
              <a:t>Little</a:t>
            </a:r>
            <a:r>
              <a:rPr lang="fr-FR" dirty="0" smtClean="0">
                <a:solidFill>
                  <a:schemeClr val="tx2"/>
                </a:solidFill>
              </a:rPr>
              <a:t> </a:t>
            </a:r>
            <a:r>
              <a:rPr lang="fr-FR" dirty="0" err="1" smtClean="0">
                <a:solidFill>
                  <a:schemeClr val="tx2"/>
                </a:solidFill>
              </a:rPr>
              <a:t>Valley</a:t>
            </a:r>
            <a:r>
              <a:rPr lang="fr-FR" dirty="0" smtClean="0">
                <a:solidFill>
                  <a:schemeClr val="tx2"/>
                </a:solidFill>
              </a:rPr>
              <a:t>, dans l’État de New York, pour ses lames “</a:t>
            </a:r>
            <a:r>
              <a:rPr lang="fr-FR" dirty="0" err="1" smtClean="0">
                <a:solidFill>
                  <a:schemeClr val="tx2"/>
                </a:solidFill>
              </a:rPr>
              <a:t>Indian</a:t>
            </a:r>
            <a:r>
              <a:rPr lang="fr-FR" dirty="0" smtClean="0">
                <a:solidFill>
                  <a:schemeClr val="tx2"/>
                </a:solidFill>
              </a:rPr>
              <a:t> Brand”, la représentant vêtue de coiffes et de costumes traditionnels pour l’occasion.  Cependant, on ne sait pas grand-chose de </a:t>
            </a:r>
            <a:r>
              <a:rPr lang="fr-FR" dirty="0" err="1" smtClean="0">
                <a:solidFill>
                  <a:schemeClr val="tx2"/>
                </a:solidFill>
              </a:rPr>
              <a:t>Conklin</a:t>
            </a:r>
            <a:r>
              <a:rPr lang="fr-FR" dirty="0" smtClean="0">
                <a:solidFill>
                  <a:schemeClr val="tx2"/>
                </a:solidFill>
              </a:rPr>
              <a:t>, si ce n’est qu’elle est décédée en 1974 après avoir vécu une vie relativement longue. </a:t>
            </a:r>
          </a:p>
        </p:txBody>
      </p:sp>
      <p:pic>
        <p:nvPicPr>
          <p:cNvPr id="7" name="Image 6" descr="https://images.trendymatter.com/src/95beb172-goldie-jamison-conklin.jpg"/>
          <p:cNvPicPr/>
          <p:nvPr/>
        </p:nvPicPr>
        <p:blipFill>
          <a:blip r:embed="rId2" cstate="print"/>
          <a:srcRect/>
          <a:stretch>
            <a:fillRect/>
          </a:stretch>
        </p:blipFill>
        <p:spPr bwMode="auto">
          <a:xfrm>
            <a:off x="467544" y="1772816"/>
            <a:ext cx="4253415" cy="4225059"/>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676423"/>
            <a:ext cx="870334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34. Aube froide et neigeuse à Londres (années 1950)</a:t>
            </a:r>
          </a:p>
          <a:p>
            <a:r>
              <a:rPr lang="fr-FR" sz="2000" b="1" dirty="0" smtClean="0">
                <a:solidFill>
                  <a:schemeClr val="tx2"/>
                </a:solidFill>
              </a:rPr>
              <a:t> </a:t>
            </a:r>
          </a:p>
          <a:p>
            <a:r>
              <a:rPr lang="fr-FR" sz="2000" dirty="0" smtClean="0">
                <a:solidFill>
                  <a:schemeClr val="tx2"/>
                </a:solidFill>
              </a:rPr>
              <a:t>L’Angleterre n’est pas réputée pour avoir un excellent temps.  Même lorsqu’il ne pleut pas et qu’il n’y a pas de nuages, il neige et il gèle dehors.  Cependant, aucun temps désagréable ne peut dissuader les Londoniens d’accomplir leur travail.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788024" y="2039937"/>
            <a:ext cx="4104456" cy="2308324"/>
          </a:xfrm>
          <a:prstGeom prst="rect">
            <a:avLst/>
          </a:prstGeom>
        </p:spPr>
        <p:txBody>
          <a:bodyPr wrap="square">
            <a:spAutoFit/>
          </a:bodyPr>
          <a:lstStyle/>
          <a:p>
            <a:pPr algn="ctr"/>
            <a:r>
              <a:rPr lang="fr-FR" dirty="0" smtClean="0">
                <a:solidFill>
                  <a:schemeClr val="tx2"/>
                </a:solidFill>
              </a:rPr>
              <a:t>Sur la photo, l’homme traverse le pont de Westminster, couvert de neige, qui enjambe la Tamise dans le centre de Londres.  Un bus à deux étages, emblématique de Londres, vient de passer et, au loin, on peut voir la célèbre tour de l’horloge, </a:t>
            </a:r>
            <a:r>
              <a:rPr lang="fr-FR" dirty="0" err="1" smtClean="0">
                <a:solidFill>
                  <a:schemeClr val="tx2"/>
                </a:solidFill>
              </a:rPr>
              <a:t>Big</a:t>
            </a:r>
            <a:r>
              <a:rPr lang="fr-FR" dirty="0" smtClean="0">
                <a:solidFill>
                  <a:schemeClr val="tx2"/>
                </a:solidFill>
              </a:rPr>
              <a:t> Ben, qui veille sur eux.</a:t>
            </a:r>
          </a:p>
        </p:txBody>
      </p:sp>
      <p:pic>
        <p:nvPicPr>
          <p:cNvPr id="6" name="Image 5" descr="https://images.trendymatter.com/src/cdfdbdb0-london-strom-1950s.jpg"/>
          <p:cNvPicPr/>
          <p:nvPr/>
        </p:nvPicPr>
        <p:blipFill>
          <a:blip r:embed="rId2" cstate="print"/>
          <a:srcRect/>
          <a:stretch>
            <a:fillRect/>
          </a:stretch>
        </p:blipFill>
        <p:spPr bwMode="auto">
          <a:xfrm>
            <a:off x="611560" y="1628800"/>
            <a:ext cx="3888432" cy="4884964"/>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060870"/>
            <a:ext cx="870334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35. Robin Williams et ses fans devant un refuge à Boston (1988)</a:t>
            </a:r>
          </a:p>
          <a:p>
            <a:r>
              <a:rPr lang="fr-FR" sz="2000" b="1" dirty="0" smtClean="0">
                <a:solidFill>
                  <a:schemeClr val="tx2"/>
                </a:solidFill>
              </a:rPr>
              <a:t> </a:t>
            </a:r>
          </a:p>
          <a:p>
            <a:r>
              <a:rPr lang="fr-FR" sz="2000" b="1" dirty="0" smtClean="0">
                <a:solidFill>
                  <a:schemeClr val="tx2"/>
                </a:solidFill>
              </a:rPr>
              <a:t>Lorsque Robin Williams n’était pas sur scène ou devant la caméra, il rendait service à ceux qui n’avaient pas autant que lui.  Outre son rôle de présentateur de </a:t>
            </a:r>
            <a:r>
              <a:rPr lang="fr-FR" sz="2000" b="1" dirty="0" err="1" smtClean="0">
                <a:solidFill>
                  <a:schemeClr val="tx2"/>
                </a:solidFill>
              </a:rPr>
              <a:t>Comic</a:t>
            </a:r>
            <a:r>
              <a:rPr lang="fr-FR" sz="2000" b="1" dirty="0" smtClean="0">
                <a:solidFill>
                  <a:schemeClr val="tx2"/>
                </a:solidFill>
              </a:rPr>
              <a:t> Relief, un programme qui a permis de récolter des millions de dollars pour les personnes dans le besoin, Robin Williams a donné de son temps pour aider les sans-abri.  Le maire Ray Flynn a déclaré que chaque fois que Robin était en ville, on pouvait toujours compter sur lui pour venir passer du temps avec les moins fortunés.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724128" y="2039937"/>
            <a:ext cx="3168352" cy="3416320"/>
          </a:xfrm>
          <a:prstGeom prst="rect">
            <a:avLst/>
          </a:prstGeom>
        </p:spPr>
        <p:txBody>
          <a:bodyPr wrap="square">
            <a:spAutoFit/>
          </a:bodyPr>
          <a:lstStyle/>
          <a:p>
            <a:pPr algn="ctr"/>
            <a:r>
              <a:rPr lang="fr-FR" dirty="0" smtClean="0">
                <a:solidFill>
                  <a:schemeClr val="tx2"/>
                </a:solidFill>
              </a:rPr>
              <a:t>Comme le rapporte CBS, Flynn a déclaré qu’il s’était rendu au Long Island </a:t>
            </a:r>
            <a:r>
              <a:rPr lang="fr-FR" dirty="0" err="1" smtClean="0">
                <a:solidFill>
                  <a:schemeClr val="tx2"/>
                </a:solidFill>
              </a:rPr>
              <a:t>Shelter</a:t>
            </a:r>
            <a:r>
              <a:rPr lang="fr-FR" dirty="0" smtClean="0">
                <a:solidFill>
                  <a:schemeClr val="tx2"/>
                </a:solidFill>
              </a:rPr>
              <a:t>, un hôpital qu’il avait récemment construit, et à un refuge pour sans-abri à Boston, afin de les sortir du froid des rues, et qu’il était “phénoménal”.  Il ne faisait que divertir tout le groupe d’individus ainsi que le personnel.</a:t>
            </a:r>
          </a:p>
        </p:txBody>
      </p:sp>
      <p:pic>
        <p:nvPicPr>
          <p:cNvPr id="7" name="Image 6" descr="https://images.trendymatter.com/src/f39f39a0-robin-williams-in-boston.jpg"/>
          <p:cNvPicPr/>
          <p:nvPr/>
        </p:nvPicPr>
        <p:blipFill>
          <a:blip r:embed="rId2" cstate="print"/>
          <a:srcRect/>
          <a:stretch>
            <a:fillRect/>
          </a:stretch>
        </p:blipFill>
        <p:spPr bwMode="auto">
          <a:xfrm>
            <a:off x="323528" y="1700808"/>
            <a:ext cx="5384884" cy="4657700"/>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368648"/>
            <a:ext cx="870334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36. John </a:t>
            </a:r>
            <a:r>
              <a:rPr lang="fr-FR" sz="2000" b="1" dirty="0" err="1" smtClean="0">
                <a:solidFill>
                  <a:schemeClr val="tx2"/>
                </a:solidFill>
              </a:rPr>
              <a:t>Matuszak</a:t>
            </a:r>
            <a:r>
              <a:rPr lang="fr-FR" sz="2000" b="1" dirty="0" smtClean="0">
                <a:solidFill>
                  <a:schemeClr val="tx2"/>
                </a:solidFill>
              </a:rPr>
              <a:t> joue le rôle de </a:t>
            </a:r>
            <a:r>
              <a:rPr lang="fr-FR" sz="2000" b="1" dirty="0" err="1" smtClean="0">
                <a:solidFill>
                  <a:schemeClr val="tx2"/>
                </a:solidFill>
              </a:rPr>
              <a:t>Sloth</a:t>
            </a:r>
            <a:r>
              <a:rPr lang="fr-FR" sz="2000" b="1" dirty="0" smtClean="0">
                <a:solidFill>
                  <a:schemeClr val="tx2"/>
                </a:solidFill>
              </a:rPr>
              <a:t> dans le film Les </a:t>
            </a:r>
            <a:r>
              <a:rPr lang="fr-FR" sz="2000" b="1" dirty="0" err="1" smtClean="0">
                <a:solidFill>
                  <a:schemeClr val="tx2"/>
                </a:solidFill>
              </a:rPr>
              <a:t>Goonies</a:t>
            </a:r>
            <a:r>
              <a:rPr lang="fr-FR" sz="2000" b="1" dirty="0" smtClean="0">
                <a:solidFill>
                  <a:schemeClr val="tx2"/>
                </a:solidFill>
              </a:rPr>
              <a:t> (1985)</a:t>
            </a:r>
          </a:p>
          <a:p>
            <a:r>
              <a:rPr lang="fr-FR" sz="2000" b="1" dirty="0" smtClean="0">
                <a:solidFill>
                  <a:schemeClr val="tx2"/>
                </a:solidFill>
              </a:rPr>
              <a:t> </a:t>
            </a:r>
          </a:p>
          <a:p>
            <a:r>
              <a:rPr lang="fr-FR" sz="2000" b="1" dirty="0" err="1" smtClean="0">
                <a:solidFill>
                  <a:schemeClr val="tx2"/>
                </a:solidFill>
              </a:rPr>
              <a:t>Sloth</a:t>
            </a:r>
            <a:r>
              <a:rPr lang="fr-FR" sz="2000" b="1" dirty="0" smtClean="0">
                <a:solidFill>
                  <a:schemeClr val="tx2"/>
                </a:solidFill>
              </a:rPr>
              <a:t>, le frère énorme et difforme des </a:t>
            </a:r>
            <a:r>
              <a:rPr lang="fr-FR" sz="2000" b="1" dirty="0" err="1" smtClean="0">
                <a:solidFill>
                  <a:schemeClr val="tx2"/>
                </a:solidFill>
              </a:rPr>
              <a:t>Fratelli</a:t>
            </a:r>
            <a:r>
              <a:rPr lang="fr-FR" sz="2000" b="1" dirty="0" smtClean="0">
                <a:solidFill>
                  <a:schemeClr val="tx2"/>
                </a:solidFill>
              </a:rPr>
              <a:t>, était l’un des personnages les plus attachants du film Les </a:t>
            </a:r>
            <a:r>
              <a:rPr lang="fr-FR" sz="2000" b="1" dirty="0" err="1" smtClean="0">
                <a:solidFill>
                  <a:schemeClr val="tx2"/>
                </a:solidFill>
              </a:rPr>
              <a:t>Goonies</a:t>
            </a:r>
            <a:r>
              <a:rPr lang="fr-FR" sz="2000" b="1" dirty="0" smtClean="0">
                <a:solidFill>
                  <a:schemeClr val="tx2"/>
                </a:solidFill>
              </a:rPr>
              <a:t> (1985) et John </a:t>
            </a:r>
            <a:r>
              <a:rPr lang="fr-FR" sz="2000" b="1" dirty="0" err="1" smtClean="0">
                <a:solidFill>
                  <a:schemeClr val="tx2"/>
                </a:solidFill>
              </a:rPr>
              <a:t>Matuszak</a:t>
            </a:r>
            <a:r>
              <a:rPr lang="fr-FR" sz="2000" b="1" dirty="0" smtClean="0">
                <a:solidFill>
                  <a:schemeClr val="tx2"/>
                </a:solidFill>
              </a:rPr>
              <a:t> en tenait le rôle. Cependant, ce </a:t>
            </a:r>
            <a:r>
              <a:rPr lang="fr-FR" sz="2000" b="1" dirty="0" err="1" smtClean="0">
                <a:solidFill>
                  <a:schemeClr val="tx2"/>
                </a:solidFill>
              </a:rPr>
              <a:t>lineman</a:t>
            </a:r>
            <a:r>
              <a:rPr lang="fr-FR" sz="2000" b="1" dirty="0" smtClean="0">
                <a:solidFill>
                  <a:schemeClr val="tx2"/>
                </a:solidFill>
              </a:rPr>
              <a:t> défensif de la NFL de 6 pieds 8 et 280 livres est surtout connu pour ses deux victoires au Super </a:t>
            </a:r>
            <a:r>
              <a:rPr lang="fr-FR" sz="2000" b="1" dirty="0" err="1" smtClean="0">
                <a:solidFill>
                  <a:schemeClr val="tx2"/>
                </a:solidFill>
              </a:rPr>
              <a:t>Bowl</a:t>
            </a:r>
            <a:r>
              <a:rPr lang="fr-FR" sz="2000" b="1" dirty="0" smtClean="0">
                <a:solidFill>
                  <a:schemeClr val="tx2"/>
                </a:solidFill>
              </a:rPr>
              <a:t> avec les Raiders d’Oakland/Los Angeles.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724128" y="2039937"/>
            <a:ext cx="3168352" cy="3139321"/>
          </a:xfrm>
          <a:prstGeom prst="rect">
            <a:avLst/>
          </a:prstGeom>
        </p:spPr>
        <p:txBody>
          <a:bodyPr wrap="square">
            <a:spAutoFit/>
          </a:bodyPr>
          <a:lstStyle/>
          <a:p>
            <a:pPr algn="ctr"/>
            <a:r>
              <a:rPr lang="fr-FR" dirty="0" smtClean="0">
                <a:solidFill>
                  <a:schemeClr val="tx2"/>
                </a:solidFill>
              </a:rPr>
              <a:t>Les maquilleurs ont travaillé pendant des heures pour transformer John </a:t>
            </a:r>
            <a:r>
              <a:rPr lang="fr-FR" dirty="0" err="1" smtClean="0">
                <a:solidFill>
                  <a:schemeClr val="tx2"/>
                </a:solidFill>
              </a:rPr>
              <a:t>Matuszak</a:t>
            </a:r>
            <a:r>
              <a:rPr lang="fr-FR" dirty="0" smtClean="0">
                <a:solidFill>
                  <a:schemeClr val="tx2"/>
                </a:solidFill>
              </a:rPr>
              <a:t> en ce monstre unique, mangeur de bars Baby Ruth et incompris.  Le public a de l’empathie pour </a:t>
            </a:r>
            <a:r>
              <a:rPr lang="fr-FR" dirty="0" err="1" smtClean="0">
                <a:solidFill>
                  <a:schemeClr val="tx2"/>
                </a:solidFill>
              </a:rPr>
              <a:t>Sloth</a:t>
            </a:r>
            <a:r>
              <a:rPr lang="fr-FR" dirty="0" smtClean="0">
                <a:solidFill>
                  <a:schemeClr val="tx2"/>
                </a:solidFill>
              </a:rPr>
              <a:t>, qui a été maltraité par sa famille, et il l’encourage lorsqu’il aide les </a:t>
            </a:r>
            <a:r>
              <a:rPr lang="fr-FR" dirty="0" err="1" smtClean="0">
                <a:solidFill>
                  <a:schemeClr val="tx2"/>
                </a:solidFill>
              </a:rPr>
              <a:t>Goonies</a:t>
            </a:r>
            <a:r>
              <a:rPr lang="fr-FR" dirty="0" smtClean="0">
                <a:solidFill>
                  <a:schemeClr val="tx2"/>
                </a:solidFill>
              </a:rPr>
              <a:t> à localiser le trésor et à s’échapper.</a:t>
            </a:r>
          </a:p>
        </p:txBody>
      </p:sp>
      <p:pic>
        <p:nvPicPr>
          <p:cNvPr id="6" name="Image 5" descr="https://images.trendymatter.com/src/32bf13cc-sloth-in-goonies.jpg"/>
          <p:cNvPicPr/>
          <p:nvPr/>
        </p:nvPicPr>
        <p:blipFill>
          <a:blip r:embed="rId2" cstate="print"/>
          <a:srcRect/>
          <a:stretch>
            <a:fillRect/>
          </a:stretch>
        </p:blipFill>
        <p:spPr bwMode="auto">
          <a:xfrm>
            <a:off x="251520" y="1628800"/>
            <a:ext cx="5468614" cy="4764985"/>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1753095"/>
            <a:ext cx="8703344"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37. Photo en couleur de la grande-duchesse Elizabeth </a:t>
            </a:r>
            <a:r>
              <a:rPr lang="fr-FR" sz="2000" b="1" dirty="0" err="1" smtClean="0">
                <a:solidFill>
                  <a:schemeClr val="tx2"/>
                </a:solidFill>
              </a:rPr>
              <a:t>Feodorovna</a:t>
            </a:r>
            <a:r>
              <a:rPr lang="fr-FR" sz="2000" b="1" dirty="0" smtClean="0">
                <a:solidFill>
                  <a:schemeClr val="tx2"/>
                </a:solidFill>
              </a:rPr>
              <a:t> (1887)</a:t>
            </a:r>
          </a:p>
          <a:p>
            <a:r>
              <a:rPr lang="fr-FR" sz="2000" b="1" dirty="0" smtClean="0">
                <a:solidFill>
                  <a:schemeClr val="tx2"/>
                </a:solidFill>
              </a:rPr>
              <a:t> </a:t>
            </a:r>
          </a:p>
          <a:p>
            <a:r>
              <a:rPr lang="fr-FR" sz="2000" b="1" dirty="0" smtClean="0">
                <a:solidFill>
                  <a:schemeClr val="tx2"/>
                </a:solidFill>
              </a:rPr>
              <a:t>Elizabeth </a:t>
            </a:r>
            <a:r>
              <a:rPr lang="fr-FR" sz="2000" b="1" dirty="0" err="1" smtClean="0">
                <a:solidFill>
                  <a:schemeClr val="tx2"/>
                </a:solidFill>
              </a:rPr>
              <a:t>Feodorovna</a:t>
            </a:r>
            <a:r>
              <a:rPr lang="fr-FR" sz="2000" b="1" dirty="0" smtClean="0">
                <a:solidFill>
                  <a:schemeClr val="tx2"/>
                </a:solidFill>
              </a:rPr>
              <a:t> est peut-être la plus tragique de toutes les familles royales des époques victorienne et édouardienne.  En 1884, elle épouse Sergei, un fils d’Alexandre II, qui est né le 1er novembre 1864.  Elle s’installe à Saint-Pétersbourg en 1891 et se convertit à l’orthodoxie russe à cette époque.  Après la mort de Sergueï en 1905, Elizabeth a cessé de manger de la viande, vendu ses biens et fondé un couvent pour aider les malades et les personnes âgées de Moscou.  Elle n’a obtenu aucune faveur politique à cause de cela.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724128" y="2039937"/>
            <a:ext cx="3168352" cy="3139321"/>
          </a:xfrm>
          <a:prstGeom prst="rect">
            <a:avLst/>
          </a:prstGeom>
        </p:spPr>
        <p:txBody>
          <a:bodyPr wrap="square">
            <a:spAutoFit/>
          </a:bodyPr>
          <a:lstStyle/>
          <a:p>
            <a:pPr algn="ctr"/>
            <a:r>
              <a:rPr lang="fr-FR" dirty="0" smtClean="0">
                <a:solidFill>
                  <a:schemeClr val="tx2"/>
                </a:solidFill>
              </a:rPr>
              <a:t>En 1918, elle est emprisonnée sur ordre de Lénine et bannie à Perm avant d’être transférée à Ekaterinbourg puis à Alapaïevsk.  Elle a ensuite été emmenée dans une mine de fer abandonnée, les yeux bandés, et conduite au fond, où elle a connu une mort cruelle.</a:t>
            </a:r>
          </a:p>
        </p:txBody>
      </p:sp>
      <p:pic>
        <p:nvPicPr>
          <p:cNvPr id="7" name="Image 6" descr="https://images.trendymatter.com/src/b1828c74-colorized-grand-duchess.jpg"/>
          <p:cNvPicPr/>
          <p:nvPr/>
        </p:nvPicPr>
        <p:blipFill>
          <a:blip r:embed="rId2" cstate="print"/>
          <a:srcRect/>
          <a:stretch>
            <a:fillRect/>
          </a:stretch>
        </p:blipFill>
        <p:spPr bwMode="auto">
          <a:xfrm>
            <a:off x="323528" y="1556792"/>
            <a:ext cx="5002800" cy="5080704"/>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37"/>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38. Le changement de taille du trou de beignet</a:t>
            </a:r>
          </a:p>
          <a:p>
            <a:r>
              <a:rPr lang="fr-FR" sz="2000" b="1" dirty="0" smtClean="0">
                <a:solidFill>
                  <a:schemeClr val="tx2"/>
                </a:solidFill>
              </a:rPr>
              <a:t> </a:t>
            </a:r>
          </a:p>
          <a:p>
            <a:r>
              <a:rPr lang="fr-FR" sz="2000" b="1" dirty="0" smtClean="0">
                <a:solidFill>
                  <a:schemeClr val="tx2"/>
                </a:solidFill>
              </a:rPr>
              <a:t>Pour tous ceux qui se sont déjà demandés comment la taille du trou d’un </a:t>
            </a:r>
            <a:r>
              <a:rPr lang="fr-FR" sz="2000" b="1" dirty="0" err="1" smtClean="0">
                <a:solidFill>
                  <a:schemeClr val="tx2"/>
                </a:solidFill>
              </a:rPr>
              <a:t>donut</a:t>
            </a:r>
            <a:r>
              <a:rPr lang="fr-FR" sz="2000" b="1" dirty="0" smtClean="0">
                <a:solidFill>
                  <a:schemeClr val="tx2"/>
                </a:solidFill>
              </a:rPr>
              <a:t> a changé au fil du temps, étonnamment cette donnée a été documentée comme on le voit dans l’image historique ci-dessous.  En 21 ans, le trou au centre d’un </a:t>
            </a:r>
            <a:r>
              <a:rPr lang="fr-FR" sz="2000" b="1" dirty="0" err="1" smtClean="0">
                <a:solidFill>
                  <a:schemeClr val="tx2"/>
                </a:solidFill>
              </a:rPr>
              <a:t>donut</a:t>
            </a:r>
            <a:r>
              <a:rPr lang="fr-FR" sz="2000" b="1" dirty="0" smtClean="0">
                <a:solidFill>
                  <a:schemeClr val="tx2"/>
                </a:solidFill>
              </a:rPr>
              <a:t> est passé de 1 ½ pouce à ⅜ pouce de diamètre.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644008" y="2039937"/>
            <a:ext cx="4248472" cy="3693319"/>
          </a:xfrm>
          <a:prstGeom prst="rect">
            <a:avLst/>
          </a:prstGeom>
        </p:spPr>
        <p:txBody>
          <a:bodyPr wrap="square">
            <a:spAutoFit/>
          </a:bodyPr>
          <a:lstStyle/>
          <a:p>
            <a:pPr algn="ctr"/>
            <a:r>
              <a:rPr lang="fr-FR" dirty="0" smtClean="0">
                <a:solidFill>
                  <a:schemeClr val="tx2"/>
                </a:solidFill>
              </a:rPr>
              <a:t>Bien que la présence d’un diagramme contenant ces informations soit un peu particulière, aucun d’entre nous ne se plaindra probablement de cette diminution de taille, car moins de trou de beignet signifie plus de beignet.  Il est fort probable que la forme du beignet de 1927 était vraiment destinée à être trempée dans une boisson, d’où la présence d’un trou plus large pour que les gens puissent tenir et tremper leurs beignets plus facilement.</a:t>
            </a:r>
          </a:p>
        </p:txBody>
      </p:sp>
      <p:pic>
        <p:nvPicPr>
          <p:cNvPr id="6" name="Image 5" descr="https://images.trendymatter.com/src/5300c086-donut-size-chart.jpg"/>
          <p:cNvPicPr/>
          <p:nvPr/>
        </p:nvPicPr>
        <p:blipFill>
          <a:blip r:embed="rId2" cstate="print"/>
          <a:srcRect l="16110" r="15632"/>
          <a:stretch>
            <a:fillRect/>
          </a:stretch>
        </p:blipFill>
        <p:spPr bwMode="auto">
          <a:xfrm>
            <a:off x="539552" y="1556792"/>
            <a:ext cx="4015066" cy="4978201"/>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37"/>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39. Les doubleurs des personnages des "Peanuts"</a:t>
            </a:r>
          </a:p>
          <a:p>
            <a:r>
              <a:rPr lang="fr-FR" sz="2000" b="1" dirty="0" smtClean="0">
                <a:solidFill>
                  <a:schemeClr val="tx2"/>
                </a:solidFill>
              </a:rPr>
              <a:t> </a:t>
            </a:r>
          </a:p>
          <a:p>
            <a:r>
              <a:rPr lang="fr-FR" sz="2000" b="1" dirty="0" smtClean="0">
                <a:solidFill>
                  <a:schemeClr val="tx2"/>
                </a:solidFill>
              </a:rPr>
              <a:t>Cette image unique, prise dans les années 1960, montre les acteurs de la série “Peanuts” en train de répéter leur texte dans un studio d’enregistrement.  Le créateur de cette bande dessinée populaire, Charles </a:t>
            </a:r>
            <a:r>
              <a:rPr lang="fr-FR" sz="2000" b="1" dirty="0" err="1" smtClean="0">
                <a:solidFill>
                  <a:schemeClr val="tx2"/>
                </a:solidFill>
              </a:rPr>
              <a:t>Schultz</a:t>
            </a:r>
            <a:r>
              <a:rPr lang="fr-FR" sz="2000" b="1" dirty="0" smtClean="0">
                <a:solidFill>
                  <a:schemeClr val="tx2"/>
                </a:solidFill>
              </a:rPr>
              <a:t>, estimait qu’il était très important que ses jeunes personnages soient animés par de véritables voix d’enfants.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364088" y="2366878"/>
            <a:ext cx="3528392" cy="2862322"/>
          </a:xfrm>
          <a:prstGeom prst="rect">
            <a:avLst/>
          </a:prstGeom>
        </p:spPr>
        <p:txBody>
          <a:bodyPr wrap="square">
            <a:spAutoFit/>
          </a:bodyPr>
          <a:lstStyle/>
          <a:p>
            <a:pPr algn="ctr"/>
            <a:r>
              <a:rPr lang="fr-FR" dirty="0" smtClean="0">
                <a:solidFill>
                  <a:schemeClr val="tx2"/>
                </a:solidFill>
              </a:rPr>
              <a:t>Tous les personnages ont été confiés à des enfants qui avaient à peu près le même âge que celui qu’ils avaient dans les bandes dessinées.  Cathy Steinberg, qui joue Sally, la petite sœur de Charlie Brown, n’avait que 4 ans lorsqu’elle a été engagée pour le rôle.</a:t>
            </a:r>
          </a:p>
        </p:txBody>
      </p:sp>
      <p:pic>
        <p:nvPicPr>
          <p:cNvPr id="7" name="Image 6" descr="https://images.trendymatter.com/src/ced7234d-peanut-cast.jpg"/>
          <p:cNvPicPr/>
          <p:nvPr/>
        </p:nvPicPr>
        <p:blipFill>
          <a:blip r:embed="rId2" cstate="print"/>
          <a:srcRect/>
          <a:stretch>
            <a:fillRect/>
          </a:stretch>
        </p:blipFill>
        <p:spPr bwMode="auto">
          <a:xfrm>
            <a:off x="395536" y="1628800"/>
            <a:ext cx="4931767" cy="4931767"/>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830315"/>
            <a:ext cx="8703344"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40. 1940s Princesse Elizabeth à l'âge de 14 ans</a:t>
            </a:r>
          </a:p>
          <a:p>
            <a:r>
              <a:rPr lang="fr-FR" sz="2000" b="1" dirty="0" smtClean="0">
                <a:solidFill>
                  <a:schemeClr val="tx2"/>
                </a:solidFill>
              </a:rPr>
              <a:t> </a:t>
            </a:r>
          </a:p>
          <a:p>
            <a:r>
              <a:rPr lang="fr-FR" sz="2000" b="1" dirty="0" smtClean="0">
                <a:solidFill>
                  <a:schemeClr val="tx2"/>
                </a:solidFill>
              </a:rPr>
              <a:t>Si la reine Elizabeth II est reine d’Angleterre depuis 69 ans, il fut un temps où elle n’était qu’une princesse.  Nous voyons ici une photo rare de la célèbre princesse à l’âge de 14 ans seulement.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4499992" y="2017871"/>
            <a:ext cx="4392488" cy="3139321"/>
          </a:xfrm>
          <a:prstGeom prst="rect">
            <a:avLst/>
          </a:prstGeom>
        </p:spPr>
        <p:txBody>
          <a:bodyPr wrap="square">
            <a:spAutoFit/>
          </a:bodyPr>
          <a:lstStyle/>
          <a:p>
            <a:pPr algn="ctr"/>
            <a:r>
              <a:rPr lang="fr-FR" dirty="0" smtClean="0">
                <a:solidFill>
                  <a:schemeClr val="tx2"/>
                </a:solidFill>
              </a:rPr>
              <a:t>Lorsqu’elle était adolescente, la princesse Elizabeth mettait en scène des pantomimes à l’époque de Noël, dont les recettes servaient à acheter du fil pour les uniformes militaires par le biais du </a:t>
            </a:r>
            <a:r>
              <a:rPr lang="fr-FR" dirty="0" err="1" smtClean="0">
                <a:solidFill>
                  <a:schemeClr val="tx2"/>
                </a:solidFill>
              </a:rPr>
              <a:t>Queen’s</a:t>
            </a:r>
            <a:r>
              <a:rPr lang="fr-FR" dirty="0" smtClean="0">
                <a:solidFill>
                  <a:schemeClr val="tx2"/>
                </a:solidFill>
              </a:rPr>
              <a:t> </a:t>
            </a:r>
            <a:r>
              <a:rPr lang="fr-FR" dirty="0" err="1" smtClean="0">
                <a:solidFill>
                  <a:schemeClr val="tx2"/>
                </a:solidFill>
              </a:rPr>
              <a:t>Wool</a:t>
            </a:r>
            <a:r>
              <a:rPr lang="fr-FR" dirty="0" smtClean="0">
                <a:solidFill>
                  <a:schemeClr val="tx2"/>
                </a:solidFill>
              </a:rPr>
              <a:t> </a:t>
            </a:r>
            <a:r>
              <a:rPr lang="fr-FR" dirty="0" err="1" smtClean="0">
                <a:solidFill>
                  <a:schemeClr val="tx2"/>
                </a:solidFill>
              </a:rPr>
              <a:t>Fund</a:t>
            </a:r>
            <a:r>
              <a:rPr lang="fr-FR" dirty="0" smtClean="0">
                <a:solidFill>
                  <a:schemeClr val="tx2"/>
                </a:solidFill>
              </a:rPr>
              <a:t>.  La princesse a participé à sa première émission de radio en 1940 pour l’émission </a:t>
            </a:r>
            <a:r>
              <a:rPr lang="fr-FR" dirty="0" err="1" smtClean="0">
                <a:solidFill>
                  <a:schemeClr val="tx2"/>
                </a:solidFill>
              </a:rPr>
              <a:t>Children’s</a:t>
            </a:r>
            <a:r>
              <a:rPr lang="fr-FR" dirty="0" smtClean="0">
                <a:solidFill>
                  <a:schemeClr val="tx2"/>
                </a:solidFill>
              </a:rPr>
              <a:t> </a:t>
            </a:r>
            <a:r>
              <a:rPr lang="fr-FR" dirty="0" err="1" smtClean="0">
                <a:solidFill>
                  <a:schemeClr val="tx2"/>
                </a:solidFill>
              </a:rPr>
              <a:t>Hour</a:t>
            </a:r>
            <a:r>
              <a:rPr lang="fr-FR" dirty="0" smtClean="0">
                <a:solidFill>
                  <a:schemeClr val="tx2"/>
                </a:solidFill>
              </a:rPr>
              <a:t> de la BBC, dans laquelle elle s’adressait à un public d’enfants après le blitzkrieg.</a:t>
            </a:r>
          </a:p>
        </p:txBody>
      </p:sp>
      <p:pic>
        <p:nvPicPr>
          <p:cNvPr id="6" name="Image 5" descr="https://images.trendymatter.com/src/84722401-princess-elizabeth.jpg"/>
          <p:cNvPicPr/>
          <p:nvPr/>
        </p:nvPicPr>
        <p:blipFill>
          <a:blip r:embed="rId2" cstate="print"/>
          <a:srcRect/>
          <a:stretch>
            <a:fillRect/>
          </a:stretch>
        </p:blipFill>
        <p:spPr bwMode="auto">
          <a:xfrm>
            <a:off x="395536" y="1700808"/>
            <a:ext cx="4022539" cy="4905535"/>
          </a:xfrm>
          <a:prstGeom prst="rect">
            <a:avLst/>
          </a:prstGeom>
          <a:noFill/>
          <a:ln w="9525">
            <a:noFill/>
            <a:miter lim="800000"/>
            <a:headEnd/>
            <a:tailEnd/>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39"/>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41. La version des années 1930 de </a:t>
            </a:r>
            <a:r>
              <a:rPr lang="fr-FR" sz="2000" b="1" dirty="0" err="1" smtClean="0">
                <a:solidFill>
                  <a:schemeClr val="tx2"/>
                </a:solidFill>
              </a:rPr>
              <a:t>LinkedIn</a:t>
            </a:r>
            <a:endParaRPr lang="fr-FR" sz="2000" b="1" dirty="0" smtClean="0">
              <a:solidFill>
                <a:schemeClr val="tx2"/>
              </a:solidFill>
            </a:endParaRPr>
          </a:p>
          <a:p>
            <a:r>
              <a:rPr lang="fr-FR" sz="2000" b="1" dirty="0" smtClean="0">
                <a:solidFill>
                  <a:schemeClr val="tx2"/>
                </a:solidFill>
              </a:rPr>
              <a:t> </a:t>
            </a:r>
          </a:p>
          <a:p>
            <a:r>
              <a:rPr lang="fr-FR" sz="2000" b="1" dirty="0" smtClean="0">
                <a:solidFill>
                  <a:schemeClr val="tx2"/>
                </a:solidFill>
              </a:rPr>
              <a:t>Aujourd’hui, trouver un emploi peut être aussi simple que de rechercher des postes sur Google, </a:t>
            </a:r>
            <a:r>
              <a:rPr lang="fr-FR" sz="2000" b="1" dirty="0" err="1" smtClean="0">
                <a:solidFill>
                  <a:schemeClr val="tx2"/>
                </a:solidFill>
              </a:rPr>
              <a:t>LinkedIn</a:t>
            </a:r>
            <a:r>
              <a:rPr lang="fr-FR" sz="2000" b="1" dirty="0" smtClean="0">
                <a:solidFill>
                  <a:schemeClr val="tx2"/>
                </a:solidFill>
              </a:rPr>
              <a:t>, </a:t>
            </a:r>
            <a:r>
              <a:rPr lang="fr-FR" sz="2000" b="1" dirty="0" err="1" smtClean="0">
                <a:solidFill>
                  <a:schemeClr val="tx2"/>
                </a:solidFill>
              </a:rPr>
              <a:t>Indeed</a:t>
            </a:r>
            <a:r>
              <a:rPr lang="fr-FR" sz="2000" b="1" dirty="0" smtClean="0">
                <a:solidFill>
                  <a:schemeClr val="tx2"/>
                </a:solidFill>
              </a:rPr>
              <a:t> et d’autres sites d’emploi utiles.  Sur cette photo historique, on voit un homme qui tente de promouvoir ses compétences à l’aide d’une pancarte à l’époque de la Grande Dépression.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580112" y="2017871"/>
            <a:ext cx="3312368" cy="2862322"/>
          </a:xfrm>
          <a:prstGeom prst="rect">
            <a:avLst/>
          </a:prstGeom>
        </p:spPr>
        <p:txBody>
          <a:bodyPr wrap="square">
            <a:spAutoFit/>
          </a:bodyPr>
          <a:lstStyle/>
          <a:p>
            <a:pPr algn="ctr"/>
            <a:r>
              <a:rPr lang="fr-FR" dirty="0" smtClean="0">
                <a:solidFill>
                  <a:schemeClr val="tx2"/>
                </a:solidFill>
              </a:rPr>
              <a:t>La Grande Dépression d’octobre 1929 a dévasté le marché boursier et l’économie américaine.  Cet homme représente les millions d’Américains qui ont été directement touchés par le krach économique et se sont retrouvés sans emploi pendant des mois.</a:t>
            </a:r>
          </a:p>
        </p:txBody>
      </p:sp>
      <p:pic>
        <p:nvPicPr>
          <p:cNvPr id="7" name="Image 6" descr="https://images.trendymatter.com/src/f55fec2a-1930s-linkedin.jpg"/>
          <p:cNvPicPr/>
          <p:nvPr/>
        </p:nvPicPr>
        <p:blipFill>
          <a:blip r:embed="rId2" cstate="print"/>
          <a:srcRect/>
          <a:stretch>
            <a:fillRect/>
          </a:stretch>
        </p:blipFill>
        <p:spPr bwMode="auto">
          <a:xfrm>
            <a:off x="323528" y="1628800"/>
            <a:ext cx="5201117" cy="4958397"/>
          </a:xfrm>
          <a:prstGeom prst="rect">
            <a:avLst/>
          </a:prstGeom>
          <a:noFill/>
          <a:ln w="9525">
            <a:noFill/>
            <a:miter lim="800000"/>
            <a:headEnd/>
            <a:tailEnd/>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40"/>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42. Le chat de Bill Clinton est traité comme une célébrité en 1992</a:t>
            </a:r>
          </a:p>
          <a:p>
            <a:r>
              <a:rPr lang="fr-FR" sz="2000" b="1" dirty="0" smtClean="0">
                <a:solidFill>
                  <a:schemeClr val="tx2"/>
                </a:solidFill>
              </a:rPr>
              <a:t> </a:t>
            </a:r>
          </a:p>
          <a:p>
            <a:r>
              <a:rPr lang="fr-FR" sz="2000" b="1" dirty="0" smtClean="0">
                <a:solidFill>
                  <a:schemeClr val="tx2"/>
                </a:solidFill>
              </a:rPr>
              <a:t>Au moment de cette photo, Bill Clinton n’était que gouverneur de l’Arkansas avant d’assumer le rôle de président des États-Unis l’année suivante.  En tant que candidat à la présidence en 1992, Bill Clinton était forcément sous les feux de la rampe.  Mais ici, c’est son chat, </a:t>
            </a:r>
            <a:r>
              <a:rPr lang="fr-FR" sz="2000" b="1" dirty="0" err="1" smtClean="0">
                <a:solidFill>
                  <a:schemeClr val="tx2"/>
                </a:solidFill>
              </a:rPr>
              <a:t>Socks</a:t>
            </a:r>
            <a:r>
              <a:rPr lang="fr-FR" sz="2000" b="1" dirty="0" smtClean="0">
                <a:solidFill>
                  <a:schemeClr val="tx2"/>
                </a:solidFill>
              </a:rPr>
              <a:t>, qui lui vole la vedette.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580112" y="2017871"/>
            <a:ext cx="3312368" cy="3416320"/>
          </a:xfrm>
          <a:prstGeom prst="rect">
            <a:avLst/>
          </a:prstGeom>
        </p:spPr>
        <p:txBody>
          <a:bodyPr wrap="square">
            <a:spAutoFit/>
          </a:bodyPr>
          <a:lstStyle/>
          <a:p>
            <a:pPr algn="ctr"/>
            <a:r>
              <a:rPr lang="fr-FR" dirty="0" smtClean="0">
                <a:solidFill>
                  <a:schemeClr val="tx2"/>
                </a:solidFill>
              </a:rPr>
              <a:t>Les paparazzis se sont jetés sur le chat </a:t>
            </a:r>
            <a:r>
              <a:rPr lang="fr-FR" dirty="0" err="1" smtClean="0">
                <a:solidFill>
                  <a:schemeClr val="tx2"/>
                </a:solidFill>
              </a:rPr>
              <a:t>Socks</a:t>
            </a:r>
            <a:r>
              <a:rPr lang="fr-FR" dirty="0" smtClean="0">
                <a:solidFill>
                  <a:schemeClr val="tx2"/>
                </a:solidFill>
              </a:rPr>
              <a:t> pour tenter de capturer l’image parfaite du félin du futur président.  En 1993, </a:t>
            </a:r>
            <a:r>
              <a:rPr lang="fr-FR" dirty="0" err="1" smtClean="0">
                <a:solidFill>
                  <a:schemeClr val="tx2"/>
                </a:solidFill>
              </a:rPr>
              <a:t>Socks</a:t>
            </a:r>
            <a:r>
              <a:rPr lang="fr-FR" dirty="0" smtClean="0">
                <a:solidFill>
                  <a:schemeClr val="tx2"/>
                </a:solidFill>
              </a:rPr>
              <a:t> a emménagé à la Maison Blanche et est devenu le premier animal de compagnie le plus populaire.  Il avait même son propre jeu vidéo et répondait aux lettres écrites par les enfants de l’époque.</a:t>
            </a:r>
          </a:p>
        </p:txBody>
      </p:sp>
      <p:pic>
        <p:nvPicPr>
          <p:cNvPr id="6" name="Image 5" descr="https://images.trendymatter.com/src/11ca8f15-bill-clinton-cat.jpg"/>
          <p:cNvPicPr/>
          <p:nvPr/>
        </p:nvPicPr>
        <p:blipFill>
          <a:blip r:embed="rId2" cstate="print"/>
          <a:srcRect/>
          <a:stretch>
            <a:fillRect/>
          </a:stretch>
        </p:blipFill>
        <p:spPr bwMode="auto">
          <a:xfrm>
            <a:off x="395536" y="1988840"/>
            <a:ext cx="5012386" cy="3672408"/>
          </a:xfrm>
          <a:prstGeom prst="rect">
            <a:avLst/>
          </a:prstGeom>
          <a:noFill/>
          <a:ln w="9525">
            <a:noFill/>
            <a:miter lim="800000"/>
            <a:headEnd/>
            <a:tailEnd/>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1599210"/>
            <a:ext cx="8703344"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43. George Bernard Shaw devant sa cabane d'écriture "efficace au soleil"</a:t>
            </a:r>
          </a:p>
          <a:p>
            <a:r>
              <a:rPr lang="fr-FR" sz="2000" b="1" dirty="0" smtClean="0">
                <a:solidFill>
                  <a:schemeClr val="tx2"/>
                </a:solidFill>
              </a:rPr>
              <a:t> </a:t>
            </a:r>
          </a:p>
          <a:p>
            <a:r>
              <a:rPr lang="fr-FR" sz="2000" b="1" dirty="0" smtClean="0">
                <a:solidFill>
                  <a:schemeClr val="tx2"/>
                </a:solidFill>
              </a:rPr>
              <a:t>Shaw a composé la pièce pour laquelle il était le plus connu alors qu’il résidait depuis 40 ans à “Shaw Corner” dans la communauté d’</a:t>
            </a:r>
            <a:r>
              <a:rPr lang="fr-FR" sz="2000" b="1" dirty="0" err="1" smtClean="0">
                <a:solidFill>
                  <a:schemeClr val="tx2"/>
                </a:solidFill>
              </a:rPr>
              <a:t>Ayot</a:t>
            </a:r>
            <a:r>
              <a:rPr lang="fr-FR" sz="2000" b="1" dirty="0" smtClean="0">
                <a:solidFill>
                  <a:schemeClr val="tx2"/>
                </a:solidFill>
              </a:rPr>
              <a:t> St Lawrence, dans le Hertfordshire.  Même s’il disposait d’un bureau dans sa maison avec une machine à écrire Remington, Shaw écrivait en grande partie dans l’abri qu’il appelait “Londres” au pied de sa cour.  Outre son nom intriguant, la cabane d’écriture de Shaw était construite de manière unique.  Elle était conçue pour être mobile, de sorte que Shaw pouvait positionner sa fenêtre vers le soleil le plus longtemps possible tout en travaillant à la lumière naturelle.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5" name="Rectangle 4"/>
          <p:cNvSpPr/>
          <p:nvPr/>
        </p:nvSpPr>
        <p:spPr>
          <a:xfrm>
            <a:off x="5004048" y="1700808"/>
            <a:ext cx="3888432" cy="4801314"/>
          </a:xfrm>
          <a:prstGeom prst="rect">
            <a:avLst/>
          </a:prstGeom>
        </p:spPr>
        <p:txBody>
          <a:bodyPr wrap="square">
            <a:spAutoFit/>
          </a:bodyPr>
          <a:lstStyle/>
          <a:p>
            <a:pPr algn="ctr"/>
            <a:r>
              <a:rPr lang="fr-FR" dirty="0" smtClean="0">
                <a:solidFill>
                  <a:schemeClr val="tx2"/>
                </a:solidFill>
              </a:rPr>
              <a:t>Selon un article paru dans le magazine Modern </a:t>
            </a:r>
            <a:r>
              <a:rPr lang="fr-FR" dirty="0" err="1" smtClean="0">
                <a:solidFill>
                  <a:schemeClr val="tx2"/>
                </a:solidFill>
              </a:rPr>
              <a:t>Mechanix</a:t>
            </a:r>
            <a:r>
              <a:rPr lang="fr-FR" dirty="0" smtClean="0">
                <a:solidFill>
                  <a:schemeClr val="tx2"/>
                </a:solidFill>
              </a:rPr>
              <a:t> de 1932, M. Shaw avait prévu d’avoir la lumière sur lui à tout moment lorsqu’il travaillait.  Sur sa propriété, il a créé une minuscule cabane sur un plateau tournant.  Lorsque le soleil du matin changeait, il lui suffisait d’appuyer son épaule contre le côté de la cabane, ce qui faisait que les rayons chauffants traversaient sa fenêtre à l’angle approprié.  L’idée de M. Shaw de garder la lumière sur lui était une précaution sanitaire de base plutôt qu’une idée farfelue.</a:t>
            </a:r>
          </a:p>
        </p:txBody>
      </p:sp>
      <p:pic>
        <p:nvPicPr>
          <p:cNvPr id="7" name="Image 6" descr="https://images.trendymatter.com/src/3ee8095a-george-bernard-shaw.jpg"/>
          <p:cNvPicPr/>
          <p:nvPr/>
        </p:nvPicPr>
        <p:blipFill>
          <a:blip r:embed="rId2" cstate="print"/>
          <a:srcRect/>
          <a:stretch>
            <a:fillRect/>
          </a:stretch>
        </p:blipFill>
        <p:spPr bwMode="auto">
          <a:xfrm>
            <a:off x="251520" y="1916832"/>
            <a:ext cx="4680815" cy="3816424"/>
          </a:xfrm>
          <a:prstGeom prst="rect">
            <a:avLst/>
          </a:prstGeom>
          <a:noFill/>
          <a:ln w="9525">
            <a:noFill/>
            <a:miter lim="800000"/>
            <a:headEnd/>
            <a:tailEnd/>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676428"/>
            <a:ext cx="870334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44. John Lennon reniflant une bouteille de Coca en 1964</a:t>
            </a:r>
          </a:p>
          <a:p>
            <a:r>
              <a:rPr lang="fr-FR" sz="2000" b="1" dirty="0" smtClean="0">
                <a:solidFill>
                  <a:schemeClr val="tx2"/>
                </a:solidFill>
              </a:rPr>
              <a:t> </a:t>
            </a:r>
          </a:p>
          <a:p>
            <a:r>
              <a:rPr lang="fr-FR" sz="2000" b="1" dirty="0" smtClean="0">
                <a:solidFill>
                  <a:schemeClr val="tx2"/>
                </a:solidFill>
              </a:rPr>
              <a:t>Ce n’est pas le genre de coke dont nous parlons!  Du moins, pas en 1964, lorsque cette photo a été prise.  Il était de notoriété publique que l’ancien </a:t>
            </a:r>
            <a:r>
              <a:rPr lang="fr-FR" sz="2000" b="1" dirty="0" err="1" smtClean="0">
                <a:solidFill>
                  <a:schemeClr val="tx2"/>
                </a:solidFill>
              </a:rPr>
              <a:t>Beatle</a:t>
            </a:r>
            <a:r>
              <a:rPr lang="fr-FR" sz="2000" b="1" dirty="0" smtClean="0">
                <a:solidFill>
                  <a:schemeClr val="tx2"/>
                </a:solidFill>
              </a:rPr>
              <a:t> John Lennon était un grand consommateur de drogues de la fin des années 1960 jusqu’à sa mort en 1980.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pic>
        <p:nvPicPr>
          <p:cNvPr id="6" name="Image 5" descr="https://images.trendymatter.com/src/129dc858-john-lennon-coke.jpg"/>
          <p:cNvPicPr/>
          <p:nvPr/>
        </p:nvPicPr>
        <p:blipFill>
          <a:blip r:embed="rId2" cstate="print"/>
          <a:srcRect/>
          <a:stretch>
            <a:fillRect/>
          </a:stretch>
        </p:blipFill>
        <p:spPr bwMode="auto">
          <a:xfrm>
            <a:off x="1619671" y="1577340"/>
            <a:ext cx="6243195" cy="3512836"/>
          </a:xfrm>
          <a:prstGeom prst="rect">
            <a:avLst/>
          </a:prstGeom>
          <a:noFill/>
          <a:ln w="9525">
            <a:noFill/>
            <a:miter lim="800000"/>
            <a:headEnd/>
            <a:tailEnd/>
          </a:ln>
        </p:spPr>
      </p:pic>
      <p:sp>
        <p:nvSpPr>
          <p:cNvPr id="8" name="Rectangle 7"/>
          <p:cNvSpPr/>
          <p:nvPr/>
        </p:nvSpPr>
        <p:spPr>
          <a:xfrm>
            <a:off x="179512" y="5048016"/>
            <a:ext cx="8712968" cy="1477328"/>
          </a:xfrm>
          <a:prstGeom prst="rect">
            <a:avLst/>
          </a:prstGeom>
        </p:spPr>
        <p:txBody>
          <a:bodyPr wrap="square">
            <a:spAutoFit/>
          </a:bodyPr>
          <a:lstStyle/>
          <a:p>
            <a:pPr algn="ctr"/>
            <a:r>
              <a:rPr lang="fr-FR" dirty="0" smtClean="0">
                <a:solidFill>
                  <a:schemeClr val="tx2"/>
                </a:solidFill>
              </a:rPr>
              <a:t>En fait, selon certaines rumeurs, Lennon prévoyait de subir une opération de chirurgie esthétique pour réparer une cloison nasale endommagée par sa consommation, mais cela ne s’est jamais produit.  Lennon n’était pas le seul à souffrir de cette dépendance ; Stevie </a:t>
            </a:r>
            <a:r>
              <a:rPr lang="fr-FR" dirty="0" err="1" smtClean="0">
                <a:solidFill>
                  <a:schemeClr val="tx2"/>
                </a:solidFill>
              </a:rPr>
              <a:t>Nicks</a:t>
            </a:r>
            <a:r>
              <a:rPr lang="fr-FR" dirty="0" smtClean="0">
                <a:solidFill>
                  <a:schemeClr val="tx2"/>
                </a:solidFill>
              </a:rPr>
              <a:t>, du groupe Fleetwood Mac, a également été victime de cette habitude néfaste.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368652"/>
            <a:ext cx="870334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45. La jeune Anna Nicole Smith et son mari âgé J. Howard (un magnat du pétrole)</a:t>
            </a:r>
          </a:p>
          <a:p>
            <a:r>
              <a:rPr lang="fr-FR" sz="2000" b="1" dirty="0" smtClean="0">
                <a:solidFill>
                  <a:schemeClr val="tx2"/>
                </a:solidFill>
              </a:rPr>
              <a:t> </a:t>
            </a:r>
          </a:p>
          <a:p>
            <a:r>
              <a:rPr lang="fr-FR" sz="2000" b="1" dirty="0" smtClean="0">
                <a:solidFill>
                  <a:schemeClr val="tx2"/>
                </a:solidFill>
              </a:rPr>
              <a:t>Leur bizarrerie va de soi.  Lorsqu’elle a rencontré son futur mari, un millionnaire de 86 ans, Anna Nicole Smith était jeune et séduisante.  Anna a tenté d’étouffer les rumeurs de recherche d’or, car le couple a insisté sur le fait qu’ils étaient amoureux. Cependant, leur mariage a été de courte durée et a connu une fin douloureuse.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8" name="Rectangle 7"/>
          <p:cNvSpPr/>
          <p:nvPr/>
        </p:nvSpPr>
        <p:spPr>
          <a:xfrm>
            <a:off x="4499992" y="2564904"/>
            <a:ext cx="4392488" cy="2308324"/>
          </a:xfrm>
          <a:prstGeom prst="rect">
            <a:avLst/>
          </a:prstGeom>
        </p:spPr>
        <p:txBody>
          <a:bodyPr wrap="square">
            <a:spAutoFit/>
          </a:bodyPr>
          <a:lstStyle/>
          <a:p>
            <a:pPr algn="ctr"/>
            <a:r>
              <a:rPr lang="fr-FR" dirty="0" smtClean="0">
                <a:solidFill>
                  <a:schemeClr val="tx2"/>
                </a:solidFill>
              </a:rPr>
              <a:t>Le conjoint d’Anna est décédé le 4 août 1995, et sa part de la fortune du défunt mari s’est retrouvée mêlée à une longue bataille judiciaire.  Peu de temps après la mort de son mari, Anna Nicole Smith l’a retrouvé dans la mort.  Elle est décédée dans sa chambre d’hôtel à Hollywood, en Floride, en 2007.</a:t>
            </a:r>
          </a:p>
        </p:txBody>
      </p:sp>
      <p:pic>
        <p:nvPicPr>
          <p:cNvPr id="5" name="Image 4" descr="https://images.trendymatter.com/src/2a5cacd4-j.-howard-wedding.jpg"/>
          <p:cNvPicPr/>
          <p:nvPr/>
        </p:nvPicPr>
        <p:blipFill>
          <a:blip r:embed="rId2" cstate="print"/>
          <a:srcRect/>
          <a:stretch>
            <a:fillRect/>
          </a:stretch>
        </p:blipFill>
        <p:spPr bwMode="auto">
          <a:xfrm>
            <a:off x="611560" y="1628800"/>
            <a:ext cx="3828399" cy="4980571"/>
          </a:xfrm>
          <a:prstGeom prst="rect">
            <a:avLst/>
          </a:prstGeom>
          <a:noFill/>
          <a:ln w="9525">
            <a:noFill/>
            <a:miter lim="800000"/>
            <a:headEnd/>
            <a:tailEnd/>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522541"/>
            <a:ext cx="8703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46. Mata Hari, la danseuse néerlandaise des années 1910</a:t>
            </a:r>
          </a:p>
          <a:p>
            <a:r>
              <a:rPr lang="fr-FR" sz="2000" b="1" dirty="0" smtClean="0">
                <a:solidFill>
                  <a:schemeClr val="tx2"/>
                </a:solidFill>
              </a:rPr>
              <a:t> </a:t>
            </a:r>
          </a:p>
          <a:p>
            <a:r>
              <a:rPr lang="fr-FR" sz="2000" b="1" dirty="0" smtClean="0">
                <a:solidFill>
                  <a:schemeClr val="tx2"/>
                </a:solidFill>
              </a:rPr>
              <a:t>Mata Hari était le nom de scène de la Néerlandaise Margaretha </a:t>
            </a:r>
            <a:r>
              <a:rPr lang="fr-FR" sz="2000" b="1" dirty="0" err="1" smtClean="0">
                <a:solidFill>
                  <a:schemeClr val="tx2"/>
                </a:solidFill>
              </a:rPr>
              <a:t>Geertruida</a:t>
            </a:r>
            <a:r>
              <a:rPr lang="fr-FR" sz="2000" b="1" dirty="0" smtClean="0">
                <a:solidFill>
                  <a:schemeClr val="tx2"/>
                </a:solidFill>
              </a:rPr>
              <a:t> </a:t>
            </a:r>
            <a:r>
              <a:rPr lang="fr-FR" sz="2000" b="1" dirty="0" err="1" smtClean="0">
                <a:solidFill>
                  <a:schemeClr val="tx2"/>
                </a:solidFill>
              </a:rPr>
              <a:t>MacLeod</a:t>
            </a:r>
            <a:r>
              <a:rPr lang="fr-FR" sz="2000" b="1" dirty="0" smtClean="0">
                <a:solidFill>
                  <a:schemeClr val="tx2"/>
                </a:solidFill>
              </a:rPr>
              <a:t>. Mata Hari était une danseuse néerlandaise exotique et sa beauté restera dans l’histoire.  De nombreuses femmes ont essayé d’imiter son look unique pendant les années qui ont suivi.</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8" name="Rectangle 7"/>
          <p:cNvSpPr/>
          <p:nvPr/>
        </p:nvSpPr>
        <p:spPr>
          <a:xfrm>
            <a:off x="4499992" y="2564904"/>
            <a:ext cx="4392488" cy="2031325"/>
          </a:xfrm>
          <a:prstGeom prst="rect">
            <a:avLst/>
          </a:prstGeom>
        </p:spPr>
        <p:txBody>
          <a:bodyPr wrap="square">
            <a:spAutoFit/>
          </a:bodyPr>
          <a:lstStyle/>
          <a:p>
            <a:pPr algn="ctr"/>
            <a:r>
              <a:rPr lang="fr-FR" dirty="0" smtClean="0">
                <a:solidFill>
                  <a:schemeClr val="tx2"/>
                </a:solidFill>
              </a:rPr>
              <a:t>Outre la danse, Mata Hari aurait également été impliquée dans l’espionnage.  Bien qu’elle ait admis aux Français avoir travaillé comme espionne allemande, aucun document ne peut confirmer ou infirmer son implication.</a:t>
            </a:r>
          </a:p>
        </p:txBody>
      </p:sp>
      <p:pic>
        <p:nvPicPr>
          <p:cNvPr id="6" name="Image 5" descr="https://images.trendymatter.com/src/8e4886c5-mata-hari.jpg"/>
          <p:cNvPicPr/>
          <p:nvPr/>
        </p:nvPicPr>
        <p:blipFill>
          <a:blip r:embed="rId2" cstate="print"/>
          <a:srcRect/>
          <a:stretch>
            <a:fillRect/>
          </a:stretch>
        </p:blipFill>
        <p:spPr bwMode="auto">
          <a:xfrm>
            <a:off x="323529" y="2060849"/>
            <a:ext cx="4211568" cy="3816424"/>
          </a:xfrm>
          <a:prstGeom prst="rect">
            <a:avLst/>
          </a:prstGeom>
          <a:noFill/>
          <a:ln w="9525">
            <a:noFill/>
            <a:miter lim="800000"/>
            <a:headEnd/>
            <a:tailEnd/>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676430"/>
            <a:ext cx="870334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47. Frank Lentini, l'homme à trois jambes</a:t>
            </a:r>
          </a:p>
          <a:p>
            <a:r>
              <a:rPr lang="fr-FR" sz="2000" b="1" dirty="0" smtClean="0">
                <a:solidFill>
                  <a:schemeClr val="tx2"/>
                </a:solidFill>
              </a:rPr>
              <a:t> </a:t>
            </a:r>
          </a:p>
          <a:p>
            <a:r>
              <a:rPr lang="fr-FR" sz="2000" b="1" dirty="0" smtClean="0">
                <a:solidFill>
                  <a:schemeClr val="tx2"/>
                </a:solidFill>
              </a:rPr>
              <a:t>En 1889, Frank Lentini est né en Italie avec trois jambes et quatre pieds.  Cette rareté génétique est connue sous le nom de naissance d’un jumeau parasite, c’est-à-dire que les jumeaux commencent à se développer pendant la grossesse mais ne se séparent pas.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8" name="Rectangle 7"/>
          <p:cNvSpPr/>
          <p:nvPr/>
        </p:nvSpPr>
        <p:spPr>
          <a:xfrm>
            <a:off x="5076056" y="2564904"/>
            <a:ext cx="3816424" cy="2031325"/>
          </a:xfrm>
          <a:prstGeom prst="rect">
            <a:avLst/>
          </a:prstGeom>
        </p:spPr>
        <p:txBody>
          <a:bodyPr wrap="square">
            <a:spAutoFit/>
          </a:bodyPr>
          <a:lstStyle/>
          <a:p>
            <a:pPr algn="ctr"/>
            <a:r>
              <a:rPr lang="fr-FR" dirty="0" smtClean="0">
                <a:solidFill>
                  <a:schemeClr val="tx2"/>
                </a:solidFill>
              </a:rPr>
              <a:t>En raison de son apparence rare, Frank Lentini a commencé une carrière d’artiste de cirque sous le nom de “The Great Lentini”.  Il s’est ensuite produit avec le </a:t>
            </a:r>
            <a:r>
              <a:rPr lang="fr-FR" dirty="0" err="1" smtClean="0">
                <a:solidFill>
                  <a:schemeClr val="tx2"/>
                </a:solidFill>
              </a:rPr>
              <a:t>Ringling</a:t>
            </a:r>
            <a:r>
              <a:rPr lang="fr-FR" dirty="0" smtClean="0">
                <a:solidFill>
                  <a:schemeClr val="tx2"/>
                </a:solidFill>
              </a:rPr>
              <a:t> </a:t>
            </a:r>
            <a:r>
              <a:rPr lang="fr-FR" dirty="0" err="1" smtClean="0">
                <a:solidFill>
                  <a:schemeClr val="tx2"/>
                </a:solidFill>
              </a:rPr>
              <a:t>Brothers</a:t>
            </a:r>
            <a:r>
              <a:rPr lang="fr-FR" dirty="0" smtClean="0">
                <a:solidFill>
                  <a:schemeClr val="tx2"/>
                </a:solidFill>
              </a:rPr>
              <a:t> </a:t>
            </a:r>
            <a:r>
              <a:rPr lang="fr-FR" dirty="0" err="1" smtClean="0">
                <a:solidFill>
                  <a:schemeClr val="tx2"/>
                </a:solidFill>
              </a:rPr>
              <a:t>Circus</a:t>
            </a:r>
            <a:r>
              <a:rPr lang="fr-FR" dirty="0" smtClean="0">
                <a:solidFill>
                  <a:schemeClr val="tx2"/>
                </a:solidFill>
              </a:rPr>
              <a:t> ainsi qu’avec Barnum and Bailey.</a:t>
            </a:r>
          </a:p>
        </p:txBody>
      </p:sp>
      <p:pic>
        <p:nvPicPr>
          <p:cNvPr id="5" name="Image 4" descr="https://images.trendymatter.com/src/de3bf117-frank-lentini.jpg"/>
          <p:cNvPicPr/>
          <p:nvPr/>
        </p:nvPicPr>
        <p:blipFill>
          <a:blip r:embed="rId2" cstate="print"/>
          <a:srcRect l="8840" r="8510"/>
          <a:stretch>
            <a:fillRect/>
          </a:stretch>
        </p:blipFill>
        <p:spPr bwMode="auto">
          <a:xfrm>
            <a:off x="323529" y="1916832"/>
            <a:ext cx="4802326" cy="4540106"/>
          </a:xfrm>
          <a:prstGeom prst="rect">
            <a:avLst/>
          </a:prstGeom>
          <a:noFill/>
          <a:ln w="9525">
            <a:noFill/>
            <a:miter lim="800000"/>
            <a:headEnd/>
            <a:tailEnd/>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34817" name="Rectangle 1"/>
          <p:cNvSpPr>
            <a:spLocks noChangeArrowheads="1"/>
          </p:cNvSpPr>
          <p:nvPr/>
        </p:nvSpPr>
        <p:spPr bwMode="auto">
          <a:xfrm>
            <a:off x="251520" y="2830319"/>
            <a:ext cx="8703344"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solidFill>
                  <a:schemeClr val="tx2"/>
                </a:solidFill>
              </a:rPr>
              <a:t>48. Un rendu de l'homme de </a:t>
            </a:r>
            <a:r>
              <a:rPr lang="fr-FR" sz="2000" b="1" dirty="0" err="1" smtClean="0">
                <a:solidFill>
                  <a:schemeClr val="tx2"/>
                </a:solidFill>
              </a:rPr>
              <a:t>Néandertal</a:t>
            </a:r>
            <a:endParaRPr lang="fr-FR" sz="2000" b="1" dirty="0" smtClean="0">
              <a:solidFill>
                <a:schemeClr val="tx2"/>
              </a:solidFill>
            </a:endParaRPr>
          </a:p>
          <a:p>
            <a:r>
              <a:rPr lang="fr-FR" sz="2000" b="1" dirty="0" smtClean="0">
                <a:solidFill>
                  <a:schemeClr val="tx2"/>
                </a:solidFill>
              </a:rPr>
              <a:t> </a:t>
            </a:r>
          </a:p>
          <a:p>
            <a:r>
              <a:rPr lang="fr-FR" sz="2000" b="1" dirty="0" smtClean="0">
                <a:solidFill>
                  <a:schemeClr val="tx2"/>
                </a:solidFill>
              </a:rPr>
              <a:t>Cette image historique est un rendu de ce à quoi les Néandertaliens ont pu ressembler d’après les ossements excavés et d’autres données trouvées vers 1920 par le Field </a:t>
            </a:r>
            <a:r>
              <a:rPr lang="fr-FR" sz="2000" b="1" dirty="0" err="1" smtClean="0">
                <a:solidFill>
                  <a:schemeClr val="tx2"/>
                </a:solidFill>
              </a:rPr>
              <a:t>Museum</a:t>
            </a:r>
            <a:r>
              <a:rPr lang="fr-FR" sz="2000" b="1" dirty="0" smtClean="0">
                <a:solidFill>
                  <a:schemeClr val="tx2"/>
                </a:solidFill>
              </a:rPr>
              <a:t> of Natural </a:t>
            </a:r>
            <a:r>
              <a:rPr lang="fr-FR" sz="2000" b="1" dirty="0" err="1" smtClean="0">
                <a:solidFill>
                  <a:schemeClr val="tx2"/>
                </a:solidFill>
              </a:rPr>
              <a:t>History</a:t>
            </a:r>
            <a:r>
              <a:rPr lang="fr-FR" sz="2000" b="1" dirty="0" smtClean="0">
                <a:solidFill>
                  <a:schemeClr val="tx2"/>
                </a:solidFill>
              </a:rPr>
              <a:t>.</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smtClean="0"/>
              <a:t>Des photos historiques rares capturant un moment unique dans le temps</a:t>
            </a:r>
            <a:endParaRPr lang="fr-FR" sz="2800" dirty="0"/>
          </a:p>
        </p:txBody>
      </p:sp>
      <p:sp>
        <p:nvSpPr>
          <p:cNvPr id="8" name="Rectangle 7"/>
          <p:cNvSpPr/>
          <p:nvPr/>
        </p:nvSpPr>
        <p:spPr>
          <a:xfrm>
            <a:off x="179512" y="5385990"/>
            <a:ext cx="8712968" cy="1200329"/>
          </a:xfrm>
          <a:prstGeom prst="rect">
            <a:avLst/>
          </a:prstGeom>
        </p:spPr>
        <p:txBody>
          <a:bodyPr wrap="square">
            <a:spAutoFit/>
          </a:bodyPr>
          <a:lstStyle/>
          <a:p>
            <a:pPr algn="ctr"/>
            <a:r>
              <a:rPr lang="fr-FR" dirty="0" smtClean="0">
                <a:solidFill>
                  <a:schemeClr val="tx2"/>
                </a:solidFill>
              </a:rPr>
              <a:t>Selon des études récentes, jusqu’à 3 % du code génétique d’un humain moderne pourrait être lié à celui d’un néandertalien.  L’ADN néandertalien peut affecter certains de nos traits de caractère, comme le fait d’être un oiseau de nuit, d’être de mauvaise humeur ou de se sentir seul.</a:t>
            </a:r>
          </a:p>
        </p:txBody>
      </p:sp>
      <p:pic>
        <p:nvPicPr>
          <p:cNvPr id="6" name="Image 5" descr="https://images.trendymatter.com/src/221d63f3-nanderthal.jpg"/>
          <p:cNvPicPr/>
          <p:nvPr/>
        </p:nvPicPr>
        <p:blipFill>
          <a:blip r:embed="rId2" cstate="print"/>
          <a:srcRect/>
          <a:stretch>
            <a:fillRect/>
          </a:stretch>
        </p:blipFill>
        <p:spPr bwMode="auto">
          <a:xfrm>
            <a:off x="1547663" y="1455420"/>
            <a:ext cx="6367737" cy="3758819"/>
          </a:xfrm>
          <a:prstGeom prst="rect">
            <a:avLst/>
          </a:prstGeom>
          <a:noFill/>
          <a:ln w="9525">
            <a:noFill/>
            <a:miter lim="800000"/>
            <a:headEnd/>
            <a:tailEnd/>
          </a:ln>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ChangeArrowheads="1"/>
          </p:cNvSpPr>
          <p:nvPr/>
        </p:nvSpPr>
        <p:spPr bwMode="auto">
          <a:xfrm>
            <a:off x="0" y="69269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6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 * * * *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7"/>
          <p:cNvSpPr/>
          <p:nvPr/>
        </p:nvSpPr>
        <p:spPr>
          <a:xfrm>
            <a:off x="179512" y="2348880"/>
            <a:ext cx="8784976" cy="461665"/>
          </a:xfrm>
          <a:prstGeom prst="rect">
            <a:avLst/>
          </a:prstGeom>
        </p:spPr>
        <p:txBody>
          <a:bodyPr wrap="square">
            <a:spAutoFit/>
          </a:bodyPr>
          <a:lstStyle/>
          <a:p>
            <a:pPr algn="ctr"/>
            <a:r>
              <a:rPr lang="fr-FR" sz="2400" dirty="0"/>
              <a:t>Ce fut un plaisir de partager avec vous ces instants de plaisir,</a:t>
            </a:r>
          </a:p>
        </p:txBody>
      </p:sp>
      <p:sp>
        <p:nvSpPr>
          <p:cNvPr id="39941" name="Rectangle 5"/>
          <p:cNvSpPr>
            <a:spLocks noChangeArrowheads="1"/>
          </p:cNvSpPr>
          <p:nvPr/>
        </p:nvSpPr>
        <p:spPr bwMode="auto">
          <a:xfrm>
            <a:off x="179512" y="4307612"/>
            <a:ext cx="6297686" cy="156966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fr-FR" sz="2400" b="0" i="0" u="none" strike="noStrike" cap="none" normalizeH="0" baseline="0" dirty="0" smtClean="0">
                <a:ln>
                  <a:noFill/>
                </a:ln>
                <a:solidFill>
                  <a:schemeClr val="tx1"/>
                </a:solidFill>
                <a:effectLst/>
                <a:latin typeface="CommercialScriptTwo" pitchFamily="2" charset="0"/>
                <a:ea typeface="Calibri" pitchFamily="34" charset="0"/>
                <a:cs typeface="Tahoma" pitchFamily="34" charset="0"/>
              </a:rPr>
              <a:t>Marie-Claire Legault</a:t>
            </a:r>
            <a:br>
              <a:rPr kumimoji="0" lang="fr-FR" sz="2400" b="0" i="0" u="none" strike="noStrike" cap="none" normalizeH="0" baseline="0" dirty="0" smtClean="0">
                <a:ln>
                  <a:noFill/>
                </a:ln>
                <a:solidFill>
                  <a:schemeClr val="tx1"/>
                </a:solidFill>
                <a:effectLst/>
                <a:latin typeface="CommercialScriptTwo" pitchFamily="2" charset="0"/>
                <a:ea typeface="Calibri" pitchFamily="34" charset="0"/>
                <a:cs typeface="Tahoma" pitchFamily="34" charset="0"/>
              </a:rPr>
            </a:br>
            <a:r>
              <a:rPr lang="fr-FR" sz="2400" dirty="0"/>
              <a:t>Secrétaire des </a:t>
            </a:r>
            <a:r>
              <a:rPr lang="fr-FR" sz="2400" dirty="0" smtClean="0"/>
              <a:t>Vrais </a:t>
            </a:r>
            <a:r>
              <a:rPr lang="fr-FR" sz="2400" dirty="0"/>
              <a:t>Branchés de </a:t>
            </a:r>
            <a:r>
              <a:rPr lang="fr-FR" sz="2400" dirty="0" smtClean="0"/>
              <a:t>Longueuil</a:t>
            </a:r>
            <a:br>
              <a:rPr lang="fr-FR" sz="2400" dirty="0" smtClean="0"/>
            </a:br>
            <a:r>
              <a:rPr lang="fr-FR" sz="2400" dirty="0"/>
              <a:t>C’est ensemble qu’on avance </a:t>
            </a:r>
            <a:r>
              <a:rPr lang="fr-FR" sz="2400" dirty="0" smtClean="0"/>
              <a:t>…</a:t>
            </a:r>
            <a:br>
              <a:rPr lang="fr-FR" sz="2400" dirty="0" smtClean="0"/>
            </a:br>
            <a:r>
              <a:rPr lang="fr-FR" sz="2400" dirty="0" smtClean="0"/>
              <a:t>2025-02-15</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Image 9" descr="Legault_Marie-Claire.jpg"/>
          <p:cNvPicPr/>
          <p:nvPr/>
        </p:nvPicPr>
        <p:blipFill>
          <a:blip r:embed="rId2" cstate="print"/>
          <a:stretch>
            <a:fillRect/>
          </a:stretch>
        </p:blipFill>
        <p:spPr>
          <a:xfrm>
            <a:off x="7523278" y="4581128"/>
            <a:ext cx="1115976" cy="1113656"/>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nderie">
  <a:themeElements>
    <a:clrScheme name="Fonderie">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nderie">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nderie">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7252</TotalTime>
  <Words>4709</Words>
  <Application>Microsoft Office PowerPoint</Application>
  <PresentationFormat>Affichage à l'écran (4:3)</PresentationFormat>
  <Paragraphs>299</Paragraphs>
  <Slides>100</Slides>
  <Notes>0</Notes>
  <HiddenSlides>0</HiddenSlides>
  <MMClips>0</MMClips>
  <ScaleCrop>false</ScaleCrop>
  <HeadingPairs>
    <vt:vector size="4" baseType="variant">
      <vt:variant>
        <vt:lpstr>Thème</vt:lpstr>
      </vt:variant>
      <vt:variant>
        <vt:i4>1</vt:i4>
      </vt:variant>
      <vt:variant>
        <vt:lpstr>Titres des diapositives</vt:lpstr>
      </vt:variant>
      <vt:variant>
        <vt:i4>100</vt:i4>
      </vt:variant>
    </vt:vector>
  </HeadingPairs>
  <TitlesOfParts>
    <vt:vector size="101" baseType="lpstr">
      <vt:lpstr>Fonderie</vt:lpstr>
      <vt:lpstr>Des photos historiques rares capturant un moment unique dans le temps </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Des photos historiques rares capturant un moment unique dans le temps</vt:lpstr>
      <vt:lpstr>Diapositive 100</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 photos historiques rares capturant un moment unique dans le temps</dc:title>
  <dc:creator>Marie-Claire Legault</dc:creator>
  <cp:lastModifiedBy>Marie-Claire Legault</cp:lastModifiedBy>
  <cp:revision>8</cp:revision>
  <dcterms:created xsi:type="dcterms:W3CDTF">2025-02-02T20:22:02Z</dcterms:created>
  <dcterms:modified xsi:type="dcterms:W3CDTF">2025-02-12T22:32:14Z</dcterms:modified>
</cp:coreProperties>
</file>