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2" r:id="rId3"/>
    <p:sldId id="305" r:id="rId4"/>
    <p:sldId id="307" r:id="rId5"/>
    <p:sldId id="308" r:id="rId6"/>
    <p:sldId id="309" r:id="rId7"/>
    <p:sldId id="310" r:id="rId8"/>
    <p:sldId id="311" r:id="rId9"/>
    <p:sldId id="313" r:id="rId10"/>
    <p:sldId id="314" r:id="rId11"/>
    <p:sldId id="315" r:id="rId12"/>
    <p:sldId id="257"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16" r:id="rId45"/>
    <p:sldId id="317" r:id="rId46"/>
    <p:sldId id="318" r:id="rId47"/>
    <p:sldId id="319" r:id="rId48"/>
    <p:sldId id="320" r:id="rId49"/>
    <p:sldId id="321" r:id="rId50"/>
    <p:sldId id="322" r:id="rId51"/>
    <p:sldId id="323" r:id="rId5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037"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59B3D356-60CA-4087-B0D3-476A0B772687}"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59B3D356-60CA-4087-B0D3-476A0B772687}"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FEDEBF0-C723-4C5A-ACDA-A1EE189461CF}" type="datetimeFigureOut">
              <a:rPr lang="fr-FR" smtClean="0"/>
              <a:pPr/>
              <a:t>01/02/2025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B3D356-60CA-4087-B0D3-476A0B77268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FEDEBF0-C723-4C5A-ACDA-A1EE189461CF}" type="datetimeFigureOut">
              <a:rPr lang="fr-FR" smtClean="0"/>
              <a:pPr/>
              <a:t>01/02/2025</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9B3D356-60CA-4087-B0D3-476A0B772687}"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rancebleu.fr/emissions/le-numerique-ca-s-explique/smileys-emoticones-ou-emojis-connaissez-vous-leur-histoire-5952983" TargetMode="External"/><Relationship Id="rId2" Type="http://schemas.openxmlformats.org/officeDocument/2006/relationships/hyperlink" Target="https://www.billie.ca/emoji-decouvrez-la-signification-de-tous-les-smileys"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vitrinelinguistique.oqlf.gouv.qc.ca/25390/la-redaction-et-la-communication/redaction-dans-les-reseaux-sociaux/emoticones-et-emoji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88640"/>
            <a:ext cx="8229600" cy="992088"/>
          </a:xfrm>
        </p:spPr>
        <p:txBody>
          <a:bodyPr/>
          <a:lstStyle/>
          <a:p>
            <a:r>
              <a:rPr lang="fr-CA" dirty="0" smtClean="0"/>
              <a:t>LES </a:t>
            </a:r>
            <a:r>
              <a:rPr lang="fr-CA" dirty="0" smtClean="0"/>
              <a:t>ÉMOJIS</a:t>
            </a:r>
            <a:endParaRPr lang="fr-FR" dirty="0"/>
          </a:p>
        </p:txBody>
      </p:sp>
      <p:sp>
        <p:nvSpPr>
          <p:cNvPr id="3" name="Sous-titre 2"/>
          <p:cNvSpPr>
            <a:spLocks noGrp="1"/>
          </p:cNvSpPr>
          <p:nvPr>
            <p:ph type="subTitle" idx="1"/>
          </p:nvPr>
        </p:nvSpPr>
        <p:spPr>
          <a:xfrm>
            <a:off x="179512" y="4653136"/>
            <a:ext cx="8352928" cy="1224136"/>
          </a:xfrm>
        </p:spPr>
        <p:txBody>
          <a:bodyPr>
            <a:noAutofit/>
          </a:bodyPr>
          <a:lstStyle/>
          <a:p>
            <a:r>
              <a:rPr lang="fr-FR" sz="1800" b="1" dirty="0" smtClean="0">
                <a:latin typeface="Tahoma" pitchFamily="34" charset="0"/>
                <a:ea typeface="Tahoma" pitchFamily="34" charset="0"/>
                <a:cs typeface="Tahoma" pitchFamily="34" charset="0"/>
              </a:rPr>
              <a:t>LEUR SIGNIFICATION ET  LEUR UTILISATION</a:t>
            </a:r>
            <a:r>
              <a:rPr lang="fr-FR" sz="1800" dirty="0" smtClean="0"/>
              <a:t/>
            </a:r>
            <a:br>
              <a:rPr lang="fr-FR" sz="1800" dirty="0" smtClean="0"/>
            </a:br>
            <a:endParaRPr lang="fr-FR" sz="1800" dirty="0" smtClean="0"/>
          </a:p>
          <a:p>
            <a:r>
              <a:rPr lang="fr-FR"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2"/>
              </a:rPr>
              <a:t>Émojis</a:t>
            </a:r>
            <a:r>
              <a:rPr lang="fr-F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2"/>
              </a:rPr>
              <a:t> : découvrez la véritable signification de tous les </a:t>
            </a:r>
            <a:r>
              <a:rPr lang="fr-FR"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2"/>
              </a:rPr>
              <a:t>smileys</a:t>
            </a:r>
            <a:r>
              <a:rPr lang="fr-F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2"/>
              </a:rPr>
              <a:t> | </a:t>
            </a:r>
            <a:r>
              <a:rPr lang="fr-FR"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2"/>
              </a:rPr>
              <a:t>billie</a:t>
            </a:r>
            <a:r>
              <a:rPr lang="fr-F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fr-F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fr-F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fr-F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fr-FR" sz="1800" u="sng"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Smileys</a:t>
            </a: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 </a:t>
            </a:r>
            <a:r>
              <a:rPr lang="fr-FR" sz="1800" u="sng"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émoticones</a:t>
            </a: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 ou </a:t>
            </a:r>
            <a:r>
              <a:rPr lang="fr-FR" sz="1800" u="sng"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émojis</a:t>
            </a: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3"/>
              </a:rPr>
              <a:t> : connaissez-vous leur histoire ? – ici</a:t>
            </a: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4"/>
              </a:rPr>
              <a:t>Émoticônes et </a:t>
            </a:r>
            <a:r>
              <a:rPr lang="fr-FR" sz="1800" u="sng"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4"/>
              </a:rPr>
              <a:t>émojis</a:t>
            </a:r>
            <a:r>
              <a:rPr lang="fr-FR" sz="18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hlinkClick r:id="rId4"/>
              </a:rPr>
              <a:t> : généralités et contextes d’emploi | BDL</a:t>
            </a:r>
            <a:endParaRPr lang="fr-FR" sz="1800" dirty="0" smtClean="0"/>
          </a:p>
          <a:p>
            <a:endParaRPr lang="fr-FR" sz="1800" dirty="0" smtClean="0"/>
          </a:p>
          <a:p>
            <a:endParaRPr lang="fr-FR" sz="1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38" name="Picture 14" descr="C:\Users\mcleg\Downloads\emotions-36365_1280.png"/>
          <p:cNvPicPr>
            <a:picLocks noChangeAspect="1" noChangeArrowheads="1"/>
          </p:cNvPicPr>
          <p:nvPr/>
        </p:nvPicPr>
        <p:blipFill>
          <a:blip r:embed="rId5" cstate="print"/>
          <a:srcRect/>
          <a:stretch>
            <a:fillRect/>
          </a:stretch>
        </p:blipFill>
        <p:spPr bwMode="auto">
          <a:xfrm>
            <a:off x="2483768" y="1484784"/>
            <a:ext cx="4615160" cy="274385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5" name="ZoneTexte 4"/>
          <p:cNvSpPr txBox="1"/>
          <p:nvPr/>
        </p:nvSpPr>
        <p:spPr>
          <a:xfrm>
            <a:off x="899592" y="1700808"/>
            <a:ext cx="7851637" cy="523220"/>
          </a:xfrm>
          <a:prstGeom prst="rect">
            <a:avLst/>
          </a:prstGeom>
          <a:noFill/>
        </p:spPr>
        <p:txBody>
          <a:bodyPr wrap="none" rtlCol="0">
            <a:spAutoFit/>
          </a:bodyPr>
          <a:lstStyle/>
          <a:p>
            <a:r>
              <a:rPr lang="fr-CA" sz="2800" dirty="0" smtClean="0">
                <a:latin typeface="Tahoma" pitchFamily="34" charset="0"/>
                <a:ea typeface="Tahoma" pitchFamily="34" charset="0"/>
                <a:cs typeface="Tahoma" pitchFamily="34" charset="0"/>
              </a:rPr>
              <a:t>Pour commencer, il faut faire la différence entre:</a:t>
            </a:r>
            <a:endParaRPr lang="fr-FR" sz="2800" dirty="0">
              <a:latin typeface="Tahoma" pitchFamily="34" charset="0"/>
              <a:ea typeface="Tahoma" pitchFamily="34" charset="0"/>
              <a:cs typeface="Tahoma" pitchFamily="34" charset="0"/>
            </a:endParaRPr>
          </a:p>
        </p:txBody>
      </p:sp>
      <p:sp>
        <p:nvSpPr>
          <p:cNvPr id="6" name="ZoneTexte 5"/>
          <p:cNvSpPr txBox="1"/>
          <p:nvPr/>
        </p:nvSpPr>
        <p:spPr>
          <a:xfrm>
            <a:off x="3245272" y="2492896"/>
            <a:ext cx="2265364" cy="3970318"/>
          </a:xfrm>
          <a:prstGeom prst="rect">
            <a:avLst/>
          </a:prstGeom>
          <a:noFill/>
        </p:spPr>
        <p:txBody>
          <a:bodyPr wrap="none" rtlCol="0">
            <a:spAutoFit/>
          </a:bodyPr>
          <a:lstStyle/>
          <a:p>
            <a:pPr algn="ctr"/>
            <a:r>
              <a:rPr lang="fr-FR" sz="2800" b="1" dirty="0" smtClean="0">
                <a:latin typeface="Tahoma" pitchFamily="34" charset="0"/>
                <a:ea typeface="Tahoma" pitchFamily="34" charset="0"/>
                <a:cs typeface="Tahoma" pitchFamily="34" charset="0"/>
              </a:rPr>
              <a:t>Émoticônes</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err="1" smtClean="0">
                <a:latin typeface="Tahoma" pitchFamily="34" charset="0"/>
                <a:ea typeface="Tahoma" pitchFamily="34" charset="0"/>
                <a:cs typeface="Tahoma" pitchFamily="34" charset="0"/>
              </a:rPr>
              <a:t>Émojis</a:t>
            </a:r>
            <a:r>
              <a:rPr lang="fr-FR" sz="2800" b="1" dirty="0" smtClean="0">
                <a:latin typeface="Tahoma" pitchFamily="34" charset="0"/>
                <a:ea typeface="Tahoma" pitchFamily="34" charset="0"/>
                <a:cs typeface="Tahoma" pitchFamily="34" charset="0"/>
              </a:rPr>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Binettes</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
            </a:r>
            <a:br>
              <a:rPr lang="fr-FR" sz="2800" b="1" dirty="0" smtClean="0">
                <a:latin typeface="Tahoma" pitchFamily="34" charset="0"/>
                <a:ea typeface="Tahoma" pitchFamily="34" charset="0"/>
                <a:cs typeface="Tahoma" pitchFamily="34" charset="0"/>
              </a:rPr>
            </a:br>
            <a:r>
              <a:rPr lang="fr-FR" sz="2800" b="1" dirty="0" err="1" smtClean="0">
                <a:latin typeface="Tahoma" pitchFamily="34" charset="0"/>
                <a:ea typeface="Tahoma" pitchFamily="34" charset="0"/>
                <a:cs typeface="Tahoma" pitchFamily="34" charset="0"/>
              </a:rPr>
              <a:t>Smileys</a:t>
            </a:r>
            <a:r>
              <a:rPr lang="fr-FR" sz="2800" b="1" dirty="0" smtClean="0">
                <a:latin typeface="Tahoma" pitchFamily="34" charset="0"/>
                <a:ea typeface="Tahoma" pitchFamily="34" charset="0"/>
                <a:cs typeface="Tahoma" pitchFamily="34" charset="0"/>
              </a:rPr>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
            </a:r>
            <a:br>
              <a:rPr lang="fr-FR" sz="2800" b="1" dirty="0" smtClean="0">
                <a:latin typeface="Tahoma" pitchFamily="34" charset="0"/>
                <a:ea typeface="Tahoma" pitchFamily="34" charset="0"/>
                <a:cs typeface="Tahoma" pitchFamily="34" charset="0"/>
              </a:rPr>
            </a:br>
            <a:r>
              <a:rPr lang="fr-FR" sz="2800" b="1" dirty="0" err="1" smtClean="0">
                <a:latin typeface="Tahoma" pitchFamily="34" charset="0"/>
                <a:ea typeface="Tahoma" pitchFamily="34" charset="0"/>
                <a:cs typeface="Tahoma" pitchFamily="34" charset="0"/>
              </a:rPr>
              <a:t>Émoticones</a:t>
            </a:r>
            <a:endParaRPr lang="fr-FR" sz="2800" b="1"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79512" y="2204864"/>
            <a:ext cx="8964488" cy="3046988"/>
          </a:xfrm>
          <a:prstGeom prst="rect">
            <a:avLst/>
          </a:prstGeom>
        </p:spPr>
        <p:txBody>
          <a:bodyPr wrap="square">
            <a:spAutoFit/>
          </a:bodyPr>
          <a:lstStyle/>
          <a:p>
            <a:r>
              <a:rPr lang="fr-FR" sz="2400" b="1" dirty="0" smtClean="0">
                <a:latin typeface="Tahoma" pitchFamily="34" charset="0"/>
                <a:ea typeface="Tahoma" pitchFamily="34" charset="0"/>
                <a:cs typeface="Tahoma" pitchFamily="34" charset="0"/>
              </a:rPr>
              <a:t>Émoticônes et </a:t>
            </a:r>
            <a:r>
              <a:rPr lang="fr-FR" sz="2400" b="1" dirty="0" err="1" smtClean="0">
                <a:latin typeface="Tahoma" pitchFamily="34" charset="0"/>
                <a:ea typeface="Tahoma" pitchFamily="34" charset="0"/>
                <a:cs typeface="Tahoma" pitchFamily="34" charset="0"/>
              </a:rPr>
              <a:t>émojis</a:t>
            </a:r>
            <a:r>
              <a:rPr lang="fr-FR" sz="2400" b="1" dirty="0" smtClean="0">
                <a:latin typeface="Tahoma" pitchFamily="34" charset="0"/>
                <a:ea typeface="Tahoma" pitchFamily="34" charset="0"/>
                <a:cs typeface="Tahoma" pitchFamily="34" charset="0"/>
              </a:rPr>
              <a:t/>
            </a:r>
            <a:br>
              <a:rPr lang="fr-FR" sz="2400" b="1" dirty="0" smtClean="0">
                <a:latin typeface="Tahoma" pitchFamily="34" charset="0"/>
                <a:ea typeface="Tahoma" pitchFamily="34" charset="0"/>
                <a:cs typeface="Tahoma" pitchFamily="34" charset="0"/>
              </a:rPr>
            </a:br>
            <a:endParaRPr lang="fr-FR" sz="2400" b="1" dirty="0" smtClean="0">
              <a:latin typeface="Tahoma" pitchFamily="34" charset="0"/>
              <a:ea typeface="Tahoma" pitchFamily="34" charset="0"/>
              <a:cs typeface="Tahoma" pitchFamily="34" charset="0"/>
            </a:endParaRPr>
          </a:p>
          <a:p>
            <a:r>
              <a:rPr lang="fr-FR" sz="2400" dirty="0" smtClean="0">
                <a:latin typeface="Tahoma" pitchFamily="34" charset="0"/>
                <a:ea typeface="Tahoma" pitchFamily="34" charset="0"/>
                <a:cs typeface="Tahoma" pitchFamily="34" charset="0"/>
              </a:rPr>
              <a:t>Les émoticônes et, plus récemment,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ont pris une importance considérable dans les communications numériques. Ces symboles peuvent servir à illustrer une émotion ou un propos. Leur usage n’est cependant pas adéquat dans tous les contextes puisqu’ils laissent place à l’interprétation du ou de la destinataire.</a:t>
            </a:r>
            <a:endParaRPr lang="fr-F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0" y="1124744"/>
            <a:ext cx="9144000" cy="6001643"/>
          </a:xfrm>
          <a:prstGeom prst="rect">
            <a:avLst/>
          </a:prstGeom>
        </p:spPr>
        <p:txBody>
          <a:bodyPr wrap="square">
            <a:spAutoFit/>
          </a:bodyPr>
          <a:lstStyle/>
          <a:p>
            <a:r>
              <a:rPr lang="fr-FR" sz="2400" b="1" dirty="0" smtClean="0"/>
              <a:t>Émoticônes :-)</a:t>
            </a:r>
          </a:p>
          <a:p>
            <a:r>
              <a:rPr lang="fr-FR" sz="2400" dirty="0" smtClean="0"/>
              <a:t>Les émoticônes sont des dessins réalisés en combinant plusieurs caractères typographiques. Ils sont utilisés afin d’illustrer un propos.</a:t>
            </a:r>
          </a:p>
          <a:p>
            <a:r>
              <a:rPr lang="fr-FR" sz="2400" dirty="0" smtClean="0"/>
              <a:t>un objet concret : un vélo</a:t>
            </a:r>
            <a:br>
              <a:rPr lang="fr-FR" sz="2400" dirty="0" smtClean="0"/>
            </a:br>
            <a:r>
              <a:rPr lang="fr-FR" sz="2400" dirty="0" smtClean="0"/>
              <a:t>(*)/ (*)</a:t>
            </a:r>
          </a:p>
          <a:p>
            <a:r>
              <a:rPr lang="fr-FR" sz="2400" dirty="0" smtClean="0"/>
              <a:t>un animal : un chat</a:t>
            </a:r>
            <a:br>
              <a:rPr lang="fr-FR" sz="2400" dirty="0" smtClean="0"/>
            </a:br>
            <a:r>
              <a:rPr lang="fr-FR" sz="2400" dirty="0" smtClean="0"/>
              <a:t>(=^-^=)</a:t>
            </a:r>
          </a:p>
          <a:p>
            <a:r>
              <a:rPr lang="fr-FR" sz="2400" dirty="0" smtClean="0"/>
              <a:t>un sentiment : la contrariété</a:t>
            </a:r>
            <a:br>
              <a:rPr lang="fr-FR" sz="2400" dirty="0" smtClean="0"/>
            </a:br>
            <a:r>
              <a:rPr lang="fr-FR" sz="2400" dirty="0" smtClean="0"/>
              <a:t>(-_-*)</a:t>
            </a:r>
          </a:p>
          <a:p>
            <a:r>
              <a:rPr lang="fr-FR" sz="2400" dirty="0" smtClean="0"/>
              <a:t>Afin d’éviter tout risque d’interprétation erronée, il est peu indiqué d’employer les émoticônes, qui nécessitent généralement d’être décodés, dans les publications et les commentaires publics sur les réseaux sociaux. On limitera leur emploi aux échanges détendus ou personnels par courriel.</a:t>
            </a:r>
          </a:p>
          <a:p>
            <a:endParaRPr lang="fr-F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graphicFrame>
        <p:nvGraphicFramePr>
          <p:cNvPr id="5" name="Tableau 4"/>
          <p:cNvGraphicFramePr>
            <a:graphicFrameLocks noGrp="1"/>
          </p:cNvGraphicFramePr>
          <p:nvPr/>
        </p:nvGraphicFramePr>
        <p:xfrm>
          <a:off x="539552" y="4121584"/>
          <a:ext cx="8217666" cy="2547776"/>
        </p:xfrm>
        <a:graphic>
          <a:graphicData uri="http://schemas.openxmlformats.org/drawingml/2006/table">
            <a:tbl>
              <a:tblPr/>
              <a:tblGrid>
                <a:gridCol w="4108833"/>
                <a:gridCol w="4108833"/>
              </a:tblGrid>
              <a:tr h="358589">
                <a:tc gridSpan="2">
                  <a:txBody>
                    <a:bodyPr/>
                    <a:lstStyle/>
                    <a:p>
                      <a:r>
                        <a:rPr lang="fr-FR" sz="1800" dirty="0"/>
                        <a:t>Quelques binettes et leur signification</a:t>
                      </a:r>
                    </a:p>
                  </a:txBody>
                  <a:tcPr marL="89648" marR="89648" marT="44824" marB="44824" anchor="ctr"/>
                </a:tc>
                <a:tc hMerge="1">
                  <a:txBody>
                    <a:bodyPr/>
                    <a:lstStyle/>
                    <a:p>
                      <a:endParaRPr lang="fr-FR"/>
                    </a:p>
                  </a:txBody>
                  <a:tcPr/>
                </a:tc>
              </a:tr>
              <a:tr h="358589">
                <a:tc>
                  <a:txBody>
                    <a:bodyPr/>
                    <a:lstStyle/>
                    <a:p>
                      <a:pPr algn="l" fontAlgn="ctr"/>
                      <a:r>
                        <a:rPr lang="fr-FR" sz="1800" b="1"/>
                        <a:t>Binette</a:t>
                      </a:r>
                    </a:p>
                  </a:txBody>
                  <a:tcPr marL="89648" marR="89648" marT="44824" marB="44824" anchor="ctr">
                    <a:lnL>
                      <a:noFill/>
                    </a:lnL>
                    <a:lnR>
                      <a:noFill/>
                    </a:lnR>
                    <a:lnB>
                      <a:noFill/>
                    </a:lnB>
                  </a:tcPr>
                </a:tc>
                <a:tc>
                  <a:txBody>
                    <a:bodyPr/>
                    <a:lstStyle/>
                    <a:p>
                      <a:pPr algn="l" fontAlgn="ctr"/>
                      <a:r>
                        <a:rPr lang="fr-FR" sz="1800" b="1"/>
                        <a:t>Signification</a:t>
                      </a:r>
                    </a:p>
                  </a:txBody>
                  <a:tcPr marL="89648" marR="89648" marT="44824" marB="44824" anchor="ctr">
                    <a:lnL>
                      <a:noFill/>
                    </a:lnL>
                    <a:lnR>
                      <a:noFill/>
                    </a:lnR>
                    <a:lnT>
                      <a:noFill/>
                    </a:lnT>
                    <a:lnB>
                      <a:noFill/>
                    </a:lnB>
                  </a:tcPr>
                </a:tc>
              </a:tr>
              <a:tr h="358589">
                <a:tc>
                  <a:txBody>
                    <a:bodyPr/>
                    <a:lstStyle/>
                    <a:p>
                      <a:pPr algn="l" fontAlgn="t"/>
                      <a:r>
                        <a:rPr lang="fr-FR" sz="1800" b="1"/>
                        <a:t>:)</a:t>
                      </a:r>
                      <a:r>
                        <a:rPr lang="fr-FR" sz="1800"/>
                        <a:t> ou </a:t>
                      </a:r>
                      <a:r>
                        <a:rPr lang="fr-FR" sz="1800" b="1"/>
                        <a:t>:-)</a:t>
                      </a:r>
                      <a:endParaRPr lang="fr-FR" sz="1800"/>
                    </a:p>
                  </a:txBody>
                  <a:tcPr marL="89648" marR="89648" marT="44824" marB="44824">
                    <a:lnL>
                      <a:noFill/>
                    </a:lnL>
                    <a:lnR>
                      <a:noFill/>
                    </a:lnR>
                    <a:lnT>
                      <a:noFill/>
                    </a:lnT>
                    <a:lnB>
                      <a:noFill/>
                    </a:lnB>
                  </a:tcPr>
                </a:tc>
                <a:tc>
                  <a:txBody>
                    <a:bodyPr/>
                    <a:lstStyle/>
                    <a:p>
                      <a:pPr algn="l" fontAlgn="t"/>
                      <a:r>
                        <a:rPr lang="fr-FR" sz="1800"/>
                        <a:t>Sourire</a:t>
                      </a:r>
                    </a:p>
                  </a:txBody>
                  <a:tcPr marL="89648" marR="89648" marT="44824" marB="44824">
                    <a:lnL>
                      <a:noFill/>
                    </a:lnL>
                    <a:lnR>
                      <a:noFill/>
                    </a:lnR>
                    <a:lnT>
                      <a:noFill/>
                    </a:lnT>
                    <a:lnB>
                      <a:noFill/>
                    </a:lnB>
                  </a:tcPr>
                </a:tc>
              </a:tr>
              <a:tr h="358589">
                <a:tc>
                  <a:txBody>
                    <a:bodyPr/>
                    <a:lstStyle/>
                    <a:p>
                      <a:pPr algn="l" fontAlgn="t"/>
                      <a:r>
                        <a:rPr lang="fr-FR" sz="1800" b="1"/>
                        <a:t>;)</a:t>
                      </a:r>
                      <a:r>
                        <a:rPr lang="fr-FR" sz="1800"/>
                        <a:t> ou </a:t>
                      </a:r>
                      <a:r>
                        <a:rPr lang="fr-FR" sz="1800" b="1"/>
                        <a:t>;-)</a:t>
                      </a:r>
                      <a:endParaRPr lang="fr-FR" sz="1800"/>
                    </a:p>
                  </a:txBody>
                  <a:tcPr marL="89648" marR="89648" marT="44824" marB="44824">
                    <a:lnL>
                      <a:noFill/>
                    </a:lnL>
                    <a:lnR>
                      <a:noFill/>
                    </a:lnR>
                    <a:lnT>
                      <a:noFill/>
                    </a:lnT>
                    <a:lnB>
                      <a:noFill/>
                    </a:lnB>
                  </a:tcPr>
                </a:tc>
                <a:tc>
                  <a:txBody>
                    <a:bodyPr/>
                    <a:lstStyle/>
                    <a:p>
                      <a:pPr algn="l" fontAlgn="t"/>
                      <a:r>
                        <a:rPr lang="fr-FR" sz="1800"/>
                        <a:t>Clin d’œil, complicité</a:t>
                      </a:r>
                    </a:p>
                  </a:txBody>
                  <a:tcPr marL="89648" marR="89648" marT="44824" marB="44824">
                    <a:lnL>
                      <a:noFill/>
                    </a:lnL>
                    <a:lnR>
                      <a:noFill/>
                    </a:lnR>
                    <a:lnT>
                      <a:noFill/>
                    </a:lnT>
                    <a:lnB>
                      <a:noFill/>
                    </a:lnB>
                  </a:tcPr>
                </a:tc>
              </a:tr>
              <a:tr h="358589">
                <a:tc>
                  <a:txBody>
                    <a:bodyPr/>
                    <a:lstStyle/>
                    <a:p>
                      <a:pPr algn="l" fontAlgn="t"/>
                      <a:r>
                        <a:rPr lang="fr-FR" sz="1800" b="1" dirty="0"/>
                        <a:t>:(</a:t>
                      </a:r>
                      <a:r>
                        <a:rPr lang="fr-FR" sz="1800" dirty="0"/>
                        <a:t> ou </a:t>
                      </a:r>
                      <a:r>
                        <a:rPr lang="fr-FR" sz="1800" b="1" dirty="0"/>
                        <a:t>:-(</a:t>
                      </a:r>
                      <a:endParaRPr lang="fr-FR" sz="1800" dirty="0"/>
                    </a:p>
                  </a:txBody>
                  <a:tcPr marL="89648" marR="89648" marT="44824" marB="44824">
                    <a:lnL>
                      <a:noFill/>
                    </a:lnL>
                    <a:lnR>
                      <a:noFill/>
                    </a:lnR>
                    <a:lnT>
                      <a:noFill/>
                    </a:lnT>
                    <a:lnB>
                      <a:noFill/>
                    </a:lnB>
                  </a:tcPr>
                </a:tc>
                <a:tc>
                  <a:txBody>
                    <a:bodyPr/>
                    <a:lstStyle/>
                    <a:p>
                      <a:pPr algn="l" fontAlgn="t"/>
                      <a:r>
                        <a:rPr lang="fr-FR" sz="1800"/>
                        <a:t>Tristesse, mécontentement</a:t>
                      </a:r>
                    </a:p>
                  </a:txBody>
                  <a:tcPr marL="89648" marR="89648" marT="44824" marB="44824">
                    <a:lnL>
                      <a:noFill/>
                    </a:lnL>
                    <a:lnR>
                      <a:noFill/>
                    </a:lnR>
                    <a:lnT>
                      <a:noFill/>
                    </a:lnT>
                    <a:lnB>
                      <a:noFill/>
                    </a:lnB>
                  </a:tcPr>
                </a:tc>
              </a:tr>
              <a:tr h="358589">
                <a:tc>
                  <a:txBody>
                    <a:bodyPr/>
                    <a:lstStyle/>
                    <a:p>
                      <a:pPr algn="l" fontAlgn="t"/>
                      <a:r>
                        <a:rPr lang="fr-FR" sz="1800" b="1"/>
                        <a:t>: O</a:t>
                      </a:r>
                      <a:r>
                        <a:rPr lang="fr-FR" sz="1800"/>
                        <a:t> ou </a:t>
                      </a:r>
                      <a:r>
                        <a:rPr lang="fr-FR" sz="1800" b="1"/>
                        <a:t>:-o</a:t>
                      </a:r>
                      <a:endParaRPr lang="fr-FR" sz="1800"/>
                    </a:p>
                  </a:txBody>
                  <a:tcPr marL="89648" marR="89648" marT="44824" marB="44824">
                    <a:lnL>
                      <a:noFill/>
                    </a:lnL>
                    <a:lnR>
                      <a:noFill/>
                    </a:lnR>
                    <a:lnT>
                      <a:noFill/>
                    </a:lnT>
                    <a:lnB>
                      <a:noFill/>
                    </a:lnB>
                  </a:tcPr>
                </a:tc>
                <a:tc>
                  <a:txBody>
                    <a:bodyPr/>
                    <a:lstStyle/>
                    <a:p>
                      <a:pPr algn="l" fontAlgn="t"/>
                      <a:r>
                        <a:rPr lang="fr-FR" sz="1800"/>
                        <a:t>Surprise</a:t>
                      </a:r>
                    </a:p>
                  </a:txBody>
                  <a:tcPr marL="89648" marR="89648" marT="44824" marB="44824">
                    <a:lnL>
                      <a:noFill/>
                    </a:lnL>
                    <a:lnR>
                      <a:noFill/>
                    </a:lnR>
                    <a:lnT>
                      <a:noFill/>
                    </a:lnT>
                    <a:lnB>
                      <a:noFill/>
                    </a:lnB>
                  </a:tcPr>
                </a:tc>
              </a:tr>
              <a:tr h="358589">
                <a:tc>
                  <a:txBody>
                    <a:bodyPr/>
                    <a:lstStyle/>
                    <a:p>
                      <a:pPr algn="l" fontAlgn="t"/>
                      <a:r>
                        <a:rPr lang="fr-FR" sz="1800" b="1"/>
                        <a:t>:p</a:t>
                      </a:r>
                      <a:r>
                        <a:rPr lang="fr-FR" sz="1800"/>
                        <a:t> ou </a:t>
                      </a:r>
                      <a:r>
                        <a:rPr lang="fr-FR" sz="1800" b="1"/>
                        <a:t>:-p</a:t>
                      </a:r>
                      <a:endParaRPr lang="fr-FR" sz="1800"/>
                    </a:p>
                  </a:txBody>
                  <a:tcPr marL="89648" marR="89648" marT="44824" marB="44824">
                    <a:lnL>
                      <a:noFill/>
                    </a:lnL>
                    <a:lnR>
                      <a:noFill/>
                    </a:lnR>
                    <a:lnT>
                      <a:noFill/>
                    </a:lnT>
                    <a:lnB>
                      <a:noFill/>
                    </a:lnB>
                  </a:tcPr>
                </a:tc>
                <a:tc>
                  <a:txBody>
                    <a:bodyPr/>
                    <a:lstStyle/>
                    <a:p>
                      <a:pPr algn="l" fontAlgn="t"/>
                      <a:r>
                        <a:rPr lang="fr-FR" sz="1800" dirty="0"/>
                        <a:t>Langue tirée</a:t>
                      </a:r>
                    </a:p>
                  </a:txBody>
                  <a:tcPr marL="89648" marR="89648" marT="44824" marB="44824">
                    <a:lnL>
                      <a:noFill/>
                    </a:lnL>
                    <a:lnR>
                      <a:noFill/>
                    </a:lnR>
                    <a:lnT>
                      <a:noFill/>
                    </a:lnT>
                    <a:lnB>
                      <a:noFill/>
                    </a:lnB>
                  </a:tcPr>
                </a:tc>
              </a:tr>
            </a:tbl>
          </a:graphicData>
        </a:graphic>
      </p:graphicFrame>
      <p:sp>
        <p:nvSpPr>
          <p:cNvPr id="1026" name="Rectangle 2"/>
          <p:cNvSpPr>
            <a:spLocks noChangeArrowheads="1"/>
          </p:cNvSpPr>
          <p:nvPr/>
        </p:nvSpPr>
        <p:spPr bwMode="auto">
          <a:xfrm>
            <a:off x="0" y="2104782"/>
            <a:ext cx="65" cy="369332"/>
          </a:xfrm>
          <a:prstGeom prst="rect">
            <a:avLst/>
          </a:prstGeom>
          <a:solidFill>
            <a:srgbClr val="FFFFFF"/>
          </a:solid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effectLst/>
              <a:latin typeface="Tahoma" pitchFamily="34" charset="0"/>
              <a:ea typeface="Tahoma" pitchFamily="34" charset="0"/>
              <a:cs typeface="Tahoma" pitchFamily="34" charset="0"/>
            </a:endParaRPr>
          </a:p>
        </p:txBody>
      </p:sp>
      <p:sp>
        <p:nvSpPr>
          <p:cNvPr id="7" name="Rectangle 6"/>
          <p:cNvSpPr/>
          <p:nvPr/>
        </p:nvSpPr>
        <p:spPr>
          <a:xfrm>
            <a:off x="179512" y="980728"/>
            <a:ext cx="8964488" cy="2954655"/>
          </a:xfrm>
          <a:prstGeom prst="rect">
            <a:avLst/>
          </a:prstGeom>
        </p:spPr>
        <p:txBody>
          <a:bodyPr wrap="square">
            <a:spAutoFit/>
          </a:bodyPr>
          <a:lstStyle/>
          <a:p>
            <a:pPr lvl="0" fontAlgn="base">
              <a:spcBef>
                <a:spcPct val="0"/>
              </a:spcBef>
              <a:spcAft>
                <a:spcPct val="0"/>
              </a:spcAft>
            </a:pPr>
            <a:r>
              <a:rPr lang="fr-FR" sz="2400" b="1" dirty="0" smtClean="0">
                <a:latin typeface="Tahoma" pitchFamily="34" charset="0"/>
                <a:ea typeface="Tahoma" pitchFamily="34" charset="0"/>
                <a:cs typeface="Tahoma" pitchFamily="34" charset="0"/>
              </a:rPr>
              <a:t>Binettes</a:t>
            </a:r>
          </a:p>
          <a:p>
            <a:pPr lvl="0" eaLnBrk="0" fontAlgn="base" hangingPunct="0">
              <a:spcBef>
                <a:spcPct val="0"/>
              </a:spcBef>
              <a:spcAft>
                <a:spcPct val="0"/>
              </a:spcAft>
            </a:pPr>
            <a:r>
              <a:rPr lang="fr-FR" dirty="0" smtClean="0">
                <a:latin typeface="Tahoma" pitchFamily="34" charset="0"/>
                <a:ea typeface="Tahoma" pitchFamily="34" charset="0"/>
                <a:cs typeface="Tahoma" pitchFamily="34" charset="0"/>
              </a:rPr>
              <a:t>Les émoticônes incluent les binettes; ces dernières constituent donc une sous-classe des émoticônes. Les binettes suggèrent la forme d’un visage, le plus souvent orienté vers la gauche, dont l’expression traduit l’état d’esprit de l’internaute expéditeur ou expéditrice.</a:t>
            </a:r>
          </a:p>
          <a:p>
            <a:pPr lvl="0" eaLnBrk="0" fontAlgn="base" hangingPunct="0">
              <a:spcBef>
                <a:spcPct val="0"/>
              </a:spcBef>
              <a:spcAft>
                <a:spcPct val="0"/>
              </a:spcAft>
            </a:pPr>
            <a:r>
              <a:rPr lang="fr-FR" dirty="0" smtClean="0">
                <a:latin typeface="Tahoma" pitchFamily="34" charset="0"/>
                <a:ea typeface="Tahoma" pitchFamily="34" charset="0"/>
                <a:cs typeface="Tahoma" pitchFamily="34" charset="0"/>
              </a:rPr>
              <a:t>Il existe toute une panoplie de binettes; on en recense des centaines, selon que l’on désire exprimer un état d’esprit ou un sentiment, évoquer des circonstances précises ou encore décrire sa situation, sa personnalité, un trait de caractère, etc. On en trouvera par exemple pour indiquer que le rédacteur fait un sourire ironique </a:t>
            </a:r>
            <a:r>
              <a:rPr lang="fr-FR" b="1" dirty="0" smtClean="0">
                <a:latin typeface="Tahoma" pitchFamily="34" charset="0"/>
                <a:ea typeface="Tahoma" pitchFamily="34" charset="0"/>
                <a:cs typeface="Tahoma" pitchFamily="34" charset="0"/>
              </a:rPr>
              <a:t>:-&gt;</a:t>
            </a:r>
            <a:r>
              <a:rPr lang="fr-FR" dirty="0" smtClean="0">
                <a:latin typeface="Tahoma" pitchFamily="34" charset="0"/>
                <a:ea typeface="Tahoma" pitchFamily="34" charset="0"/>
                <a:cs typeface="Tahoma" pitchFamily="34" charset="0"/>
              </a:rPr>
              <a:t>, qu’il porte des lunettes </a:t>
            </a:r>
            <a:r>
              <a:rPr lang="fr-FR" b="1" dirty="0" smtClean="0">
                <a:latin typeface="Tahoma" pitchFamily="34" charset="0"/>
                <a:ea typeface="Tahoma" pitchFamily="34" charset="0"/>
                <a:cs typeface="Tahoma" pitchFamily="34" charset="0"/>
              </a:rPr>
              <a:t>8‑)</a:t>
            </a:r>
            <a:r>
              <a:rPr lang="fr-FR" dirty="0" smtClean="0">
                <a:latin typeface="Tahoma" pitchFamily="34" charset="0"/>
                <a:ea typeface="Tahoma" pitchFamily="34" charset="0"/>
                <a:cs typeface="Tahoma" pitchFamily="34" charset="0"/>
              </a:rPr>
              <a:t> ou même une casquette </a:t>
            </a:r>
            <a:r>
              <a:rPr lang="fr-FR" b="1" dirty="0" smtClean="0">
                <a:latin typeface="Tahoma" pitchFamily="34" charset="0"/>
                <a:ea typeface="Tahoma" pitchFamily="34" charset="0"/>
                <a:cs typeface="Tahoma" pitchFamily="34" charset="0"/>
              </a:rPr>
              <a:t>d :-)</a:t>
            </a:r>
            <a:r>
              <a:rPr lang="fr-FR" dirty="0" smtClean="0">
                <a:latin typeface="Tahoma" pitchFamily="34" charset="0"/>
                <a:ea typeface="Tahoma" pitchFamily="34" charset="0"/>
                <a:cs typeface="Tahoma" pitchFamily="34"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07504" y="1028343"/>
            <a:ext cx="9036496" cy="5632311"/>
          </a:xfrm>
          <a:prstGeom prst="rect">
            <a:avLst/>
          </a:prstGeom>
        </p:spPr>
        <p:txBody>
          <a:bodyPr wrap="square">
            <a:spAutoFit/>
          </a:bodyPr>
          <a:lstStyle/>
          <a:p>
            <a:r>
              <a:rPr lang="fr-FR" sz="2400" b="1" dirty="0" err="1" smtClean="0">
                <a:latin typeface="Tahoma" pitchFamily="34" charset="0"/>
                <a:ea typeface="Tahoma" pitchFamily="34" charset="0"/>
                <a:cs typeface="Tahoma" pitchFamily="34" charset="0"/>
              </a:rPr>
              <a:t>Émojis</a:t>
            </a:r>
            <a:r>
              <a:rPr lang="fr-FR" sz="2400" b="1" dirty="0" smtClean="0">
                <a:latin typeface="Tahoma" pitchFamily="34" charset="0"/>
                <a:ea typeface="Tahoma" pitchFamily="34" charset="0"/>
                <a:cs typeface="Tahoma" pitchFamily="34" charset="0"/>
              </a:rPr>
              <a:t> 😃</a:t>
            </a:r>
          </a:p>
          <a:p>
            <a:r>
              <a:rPr lang="fr-FR" sz="2400" dirty="0" smtClean="0">
                <a:latin typeface="Tahoma" pitchFamily="34" charset="0"/>
                <a:ea typeface="Tahoma" pitchFamily="34" charset="0"/>
                <a:cs typeface="Tahoma" pitchFamily="34" charset="0"/>
              </a:rPr>
              <a:t/>
            </a:r>
            <a:br>
              <a:rPr lang="fr-FR" sz="2400" dirty="0" smtClean="0">
                <a:latin typeface="Tahoma" pitchFamily="34" charset="0"/>
                <a:ea typeface="Tahoma" pitchFamily="34" charset="0"/>
                <a:cs typeface="Tahoma" pitchFamily="34" charset="0"/>
              </a:rPr>
            </a:br>
            <a:r>
              <a:rPr lang="fr-FR" sz="2400" dirty="0" smtClean="0">
                <a:latin typeface="Tahoma" pitchFamily="34" charset="0"/>
                <a:ea typeface="Tahoma" pitchFamily="34" charset="0"/>
                <a:cs typeface="Tahoma" pitchFamily="34" charset="0"/>
              </a:rPr>
              <a:t>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permettent aussi de traduire un état d’esprit ou d’illustrer un propos, mais ils prennent la forme de petits pictogrammes. Leur forme n’étant pas limitée par les caractères du clavier, ils ont l’avantage d’offrir une représentation plus élaborée. Ils sont donc plus facilement compréhensibles que les émoticônes. C’est pourquoi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sont le meilleur choix.</a:t>
            </a:r>
          </a:p>
          <a:p>
            <a:r>
              <a:rPr lang="fr-FR" sz="2400" dirty="0" smtClean="0">
                <a:latin typeface="Tahoma" pitchFamily="34" charset="0"/>
                <a:ea typeface="Tahoma" pitchFamily="34" charset="0"/>
                <a:cs typeface="Tahoma" pitchFamily="34" charset="0"/>
              </a:rPr>
              <a:t>un objet : un vélo 🚲</a:t>
            </a:r>
          </a:p>
          <a:p>
            <a:r>
              <a:rPr lang="fr-FR" sz="2400" dirty="0" smtClean="0">
                <a:latin typeface="Tahoma" pitchFamily="34" charset="0"/>
                <a:ea typeface="Tahoma" pitchFamily="34" charset="0"/>
                <a:cs typeface="Tahoma" pitchFamily="34" charset="0"/>
              </a:rPr>
              <a:t>un lieu : un hôpital 🏥</a:t>
            </a:r>
          </a:p>
          <a:p>
            <a:r>
              <a:rPr lang="fr-FR" sz="2400" dirty="0" smtClean="0">
                <a:latin typeface="Tahoma" pitchFamily="34" charset="0"/>
                <a:ea typeface="Tahoma" pitchFamily="34" charset="0"/>
                <a:cs typeface="Tahoma" pitchFamily="34" charset="0"/>
              </a:rPr>
              <a:t>un animal : un chat 😺</a:t>
            </a:r>
          </a:p>
          <a:p>
            <a:r>
              <a:rPr lang="fr-FR" sz="2400" dirty="0" smtClean="0">
                <a:latin typeface="Tahoma" pitchFamily="34" charset="0"/>
                <a:ea typeface="Tahoma" pitchFamily="34" charset="0"/>
                <a:cs typeface="Tahoma" pitchFamily="34" charset="0"/>
              </a:rPr>
              <a:t>un aliment : une fraise 🍓</a:t>
            </a:r>
          </a:p>
          <a:p>
            <a:r>
              <a:rPr lang="fr-FR" sz="2400" dirty="0" smtClean="0">
                <a:latin typeface="Tahoma" pitchFamily="34" charset="0"/>
                <a:ea typeface="Tahoma" pitchFamily="34" charset="0"/>
                <a:cs typeface="Tahoma" pitchFamily="34" charset="0"/>
              </a:rPr>
              <a:t>un sentiment : la colère 😠</a:t>
            </a:r>
          </a:p>
          <a:p>
            <a:r>
              <a:rPr lang="fr-FR" sz="2400" dirty="0" smtClean="0">
                <a:latin typeface="Tahoma" pitchFamily="34" charset="0"/>
                <a:ea typeface="Tahoma" pitchFamily="34" charset="0"/>
                <a:cs typeface="Tahoma" pitchFamily="34" charset="0"/>
              </a:rPr>
              <a:t>un geste : </a:t>
            </a:r>
            <a:r>
              <a:rPr lang="fr-FR" sz="2400" i="1" dirty="0" smtClean="0">
                <a:latin typeface="Tahoma" pitchFamily="34" charset="0"/>
                <a:ea typeface="Tahoma" pitchFamily="34" charset="0"/>
                <a:cs typeface="Tahoma" pitchFamily="34" charset="0"/>
              </a:rPr>
              <a:t>d’accord</a:t>
            </a:r>
            <a:r>
              <a:rPr lang="fr-FR" sz="2400" dirty="0" smtClean="0">
                <a:latin typeface="Tahoma" pitchFamily="34" charset="0"/>
                <a:ea typeface="Tahoma" pitchFamily="34" charset="0"/>
                <a:cs typeface="Tahoma" pitchFamily="34" charset="0"/>
              </a:rPr>
              <a:t> ou </a:t>
            </a:r>
            <a:r>
              <a:rPr lang="fr-FR" sz="2400" i="1" dirty="0" smtClean="0">
                <a:latin typeface="Tahoma" pitchFamily="34" charset="0"/>
                <a:ea typeface="Tahoma" pitchFamily="34" charset="0"/>
                <a:cs typeface="Tahoma" pitchFamily="34" charset="0"/>
              </a:rPr>
              <a:t>bien </a:t>
            </a:r>
            <a:r>
              <a:rPr lang="fr-FR" sz="2400" dirty="0" smtClean="0">
                <a:latin typeface="Tahoma" pitchFamily="34" charset="0"/>
                <a:ea typeface="Tahoma" pitchFamily="34" charset="0"/>
                <a:cs typeface="Tahoma" pitchFamily="34" charset="0"/>
              </a:rPr>
              <a:t>👍</a:t>
            </a:r>
          </a:p>
          <a:p>
            <a:r>
              <a:rPr lang="fr-FR" sz="2400" dirty="0" smtClean="0">
                <a:latin typeface="Tahoma" pitchFamily="34" charset="0"/>
                <a:ea typeface="Tahoma" pitchFamily="34" charset="0"/>
                <a:cs typeface="Tahoma" pitchFamily="34" charset="0"/>
              </a:rPr>
              <a:t>un symbole : enregistrer 💾</a:t>
            </a:r>
            <a:endParaRPr lang="fr-F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07504" y="1452840"/>
            <a:ext cx="9036496" cy="3416320"/>
          </a:xfrm>
          <a:prstGeom prst="rect">
            <a:avLst/>
          </a:prstGeom>
        </p:spPr>
        <p:txBody>
          <a:bodyPr wrap="square">
            <a:spAutoFit/>
          </a:bodyPr>
          <a:lstStyle/>
          <a:p>
            <a:r>
              <a:rPr lang="fr-FR" sz="2400" dirty="0" smtClean="0">
                <a:latin typeface="Tahoma" pitchFamily="34" charset="0"/>
                <a:ea typeface="Tahoma" pitchFamily="34" charset="0"/>
                <a:cs typeface="Tahoma" pitchFamily="34" charset="0"/>
              </a:rPr>
              <a:t>Certes,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dynamisent le message, mais ils doivent être pertinents et évocateurs. Même s’ils sont plus clairs que les émoticônes,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ne sont pas toujours interprétés comme ils le devraient. Cela est d’autant plus vrai en ce qui concerne les sentiments ou les états d’esprit. En outre, leur rendu graphique peut être différent d’un appareil à l’autre. En conséquence, il est parfois préférable de s’en tenir aux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qui ne présentent aucune </a:t>
            </a:r>
            <a:r>
              <a:rPr lang="fr-FR" sz="2400" dirty="0" err="1" smtClean="0">
                <a:latin typeface="Tahoma" pitchFamily="34" charset="0"/>
                <a:ea typeface="Tahoma" pitchFamily="34" charset="0"/>
                <a:cs typeface="Tahoma" pitchFamily="34" charset="0"/>
              </a:rPr>
              <a:t>ambiguïtéAfficher</a:t>
            </a:r>
            <a:r>
              <a:rPr lang="fr-FR" sz="2400" dirty="0" smtClean="0">
                <a:latin typeface="Tahoma" pitchFamily="34" charset="0"/>
                <a:ea typeface="Tahoma" pitchFamily="34" charset="0"/>
                <a:cs typeface="Tahoma" pitchFamily="34" charset="0"/>
              </a:rPr>
              <a:t> l'</a:t>
            </a:r>
            <a:r>
              <a:rPr lang="fr-FR" sz="2400" dirty="0" err="1" smtClean="0">
                <a:latin typeface="Tahoma" pitchFamily="34" charset="0"/>
                <a:ea typeface="Tahoma" pitchFamily="34" charset="0"/>
                <a:cs typeface="Tahoma" pitchFamily="34" charset="0"/>
              </a:rPr>
              <a:t>infobulle</a:t>
            </a:r>
            <a:r>
              <a:rPr lang="fr-FR" sz="2400" dirty="0" smtClean="0">
                <a:latin typeface="Tahoma" pitchFamily="34" charset="0"/>
                <a:ea typeface="Tahoma" pitchFamily="34" charset="0"/>
                <a:cs typeface="Tahoma" pitchFamily="34" charset="0"/>
              </a:rPr>
              <a:t>, par exemple à ceux qui représentent des objets concrets.</a:t>
            </a:r>
            <a:endParaRPr lang="fr-F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07504" y="1452840"/>
            <a:ext cx="9036496" cy="4893647"/>
          </a:xfrm>
          <a:prstGeom prst="rect">
            <a:avLst/>
          </a:prstGeom>
        </p:spPr>
        <p:txBody>
          <a:bodyPr wrap="square">
            <a:spAutoFit/>
          </a:bodyPr>
          <a:lstStyle/>
          <a:p>
            <a:r>
              <a:rPr lang="fr-FR" sz="2400" dirty="0" smtClean="0">
                <a:latin typeface="Tahoma" pitchFamily="34" charset="0"/>
                <a:ea typeface="Tahoma" pitchFamily="34" charset="0"/>
                <a:cs typeface="Tahoma" pitchFamily="34" charset="0"/>
              </a:rPr>
              <a:t>#Publicité : le #Numérique surpasse la 📺.</a:t>
            </a:r>
          </a:p>
          <a:p>
            <a:r>
              <a:rPr lang="fr-FR" sz="2400" dirty="0" smtClean="0">
                <a:latin typeface="Tahoma" pitchFamily="34" charset="0"/>
                <a:ea typeface="Tahoma" pitchFamily="34" charset="0"/>
                <a:cs typeface="Tahoma" pitchFamily="34" charset="0"/>
              </a:rPr>
              <a:t>Le président de l’Assemblée nationale honoré 🏅 pour son parcours exceptionnel.</a:t>
            </a:r>
          </a:p>
          <a:p>
            <a:r>
              <a:rPr lang="fr-FR" sz="2400" dirty="0" smtClean="0">
                <a:latin typeface="Tahoma" pitchFamily="34" charset="0"/>
                <a:ea typeface="Tahoma" pitchFamily="34" charset="0"/>
                <a:cs typeface="Tahoma" pitchFamily="34" charset="0"/>
              </a:rPr>
              <a:t>Au Québec, 250 000 📱 éviteront la poubelle cette année grâce au #</a:t>
            </a:r>
            <a:r>
              <a:rPr lang="fr-FR" sz="2400" dirty="0" err="1" smtClean="0">
                <a:latin typeface="Tahoma" pitchFamily="34" charset="0"/>
                <a:ea typeface="Tahoma" pitchFamily="34" charset="0"/>
                <a:cs typeface="Tahoma" pitchFamily="34" charset="0"/>
              </a:rPr>
              <a:t>MarchéDoccasion</a:t>
            </a:r>
            <a:r>
              <a:rPr lang="fr-FR" sz="2400" dirty="0" smtClean="0">
                <a:latin typeface="Tahoma" pitchFamily="34" charset="0"/>
                <a:ea typeface="Tahoma" pitchFamily="34" charset="0"/>
                <a:cs typeface="Tahoma" pitchFamily="34" charset="0"/>
              </a:rPr>
              <a:t>.</a:t>
            </a:r>
          </a:p>
          <a:p>
            <a:r>
              <a:rPr lang="fr-FR" sz="2400" dirty="0" smtClean="0">
                <a:latin typeface="Tahoma" pitchFamily="34" charset="0"/>
                <a:ea typeface="Tahoma" pitchFamily="34" charset="0"/>
                <a:cs typeface="Tahoma" pitchFamily="34" charset="0"/>
              </a:rPr>
              <a:t>Les #</a:t>
            </a:r>
            <a:r>
              <a:rPr lang="fr-FR" sz="2400" dirty="0" err="1" smtClean="0">
                <a:latin typeface="Tahoma" pitchFamily="34" charset="0"/>
                <a:ea typeface="Tahoma" pitchFamily="34" charset="0"/>
                <a:cs typeface="Tahoma" pitchFamily="34" charset="0"/>
              </a:rPr>
              <a:t>ConditionsMétéorologiques</a:t>
            </a:r>
            <a:r>
              <a:rPr lang="fr-FR" sz="2400" dirty="0" smtClean="0">
                <a:latin typeface="Tahoma" pitchFamily="34" charset="0"/>
                <a:ea typeface="Tahoma" pitchFamily="34" charset="0"/>
                <a:cs typeface="Tahoma" pitchFamily="34" charset="0"/>
              </a:rPr>
              <a:t> pourraient causer des pannes à travers le Québec aujourd’hui. 💧⚡🌂💡</a:t>
            </a:r>
          </a:p>
          <a:p>
            <a:r>
              <a:rPr lang="fr-FR" sz="2400" dirty="0" smtClean="0">
                <a:latin typeface="Tahoma" pitchFamily="34" charset="0"/>
                <a:ea typeface="Tahoma" pitchFamily="34" charset="0"/>
                <a:cs typeface="Tahoma" pitchFamily="34" charset="0"/>
              </a:rPr>
              <a:t/>
            </a:r>
            <a:br>
              <a:rPr lang="fr-FR" sz="2400" dirty="0" smtClean="0">
                <a:latin typeface="Tahoma" pitchFamily="34" charset="0"/>
                <a:ea typeface="Tahoma" pitchFamily="34" charset="0"/>
                <a:cs typeface="Tahoma" pitchFamily="34" charset="0"/>
              </a:rPr>
            </a:br>
            <a:r>
              <a:rPr lang="fr-FR" sz="2400" dirty="0" smtClean="0">
                <a:latin typeface="Tahoma" pitchFamily="34" charset="0"/>
                <a:ea typeface="Tahoma" pitchFamily="34" charset="0"/>
                <a:cs typeface="Tahoma" pitchFamily="34" charset="0"/>
              </a:rPr>
              <a:t>Enfin, il est important d’user de parcimonie dans l’emploi d’</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un trop grand nombre dans une seule et même publication peut affecter la lisibilité ou la compréhension. En outre, l’emploi abusif des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peut devenir agaçant, voire exaspérant pour les destinataires.</a:t>
            </a:r>
            <a:endParaRPr lang="fr-F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07504" y="1452840"/>
            <a:ext cx="9036496" cy="461665"/>
          </a:xfrm>
          <a:prstGeom prst="rect">
            <a:avLst/>
          </a:prstGeom>
        </p:spPr>
        <p:txBody>
          <a:bodyPr wrap="square">
            <a:spAutoFit/>
          </a:bodyPr>
          <a:lstStyle/>
          <a:p>
            <a:r>
              <a:rPr lang="fr-FR" sz="2400" dirty="0" err="1" smtClean="0">
                <a:latin typeface="Tahoma" pitchFamily="34" charset="0"/>
                <a:ea typeface="Tahoma" pitchFamily="34" charset="0"/>
                <a:cs typeface="Tahoma" pitchFamily="34" charset="0"/>
              </a:rPr>
              <a:t>Smileys</a:t>
            </a:r>
            <a:r>
              <a:rPr lang="fr-FR" sz="2400" dirty="0" smtClean="0">
                <a:latin typeface="Tahoma" pitchFamily="34" charset="0"/>
                <a:ea typeface="Tahoma" pitchFamily="34" charset="0"/>
                <a:cs typeface="Tahoma" pitchFamily="34" charset="0"/>
              </a:rPr>
              <a:t>, </a:t>
            </a:r>
            <a:r>
              <a:rPr lang="fr-FR" sz="2400" dirty="0" err="1" smtClean="0">
                <a:latin typeface="Tahoma" pitchFamily="34" charset="0"/>
                <a:ea typeface="Tahoma" pitchFamily="34" charset="0"/>
                <a:cs typeface="Tahoma" pitchFamily="34" charset="0"/>
              </a:rPr>
              <a:t>émoticones</a:t>
            </a:r>
            <a:r>
              <a:rPr lang="fr-FR" sz="2400" dirty="0" smtClean="0">
                <a:latin typeface="Tahoma" pitchFamily="34" charset="0"/>
                <a:ea typeface="Tahoma" pitchFamily="34" charset="0"/>
                <a:cs typeface="Tahoma" pitchFamily="34" charset="0"/>
              </a:rPr>
              <a:t> ou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 connaissez-vous leur histoire ?</a:t>
            </a:r>
          </a:p>
        </p:txBody>
      </p:sp>
      <p:sp>
        <p:nvSpPr>
          <p:cNvPr id="5" name="Rectangle 4"/>
          <p:cNvSpPr/>
          <p:nvPr/>
        </p:nvSpPr>
        <p:spPr>
          <a:xfrm>
            <a:off x="78929" y="2091015"/>
            <a:ext cx="9036496" cy="1200329"/>
          </a:xfrm>
          <a:prstGeom prst="rect">
            <a:avLst/>
          </a:prstGeom>
        </p:spPr>
        <p:txBody>
          <a:bodyPr wrap="square">
            <a:spAutoFit/>
          </a:bodyPr>
          <a:lstStyle/>
          <a:p>
            <a:r>
              <a:rPr lang="fr-FR" sz="2400" dirty="0" smtClean="0">
                <a:latin typeface="Tahoma" pitchFamily="34" charset="0"/>
                <a:ea typeface="Tahoma" pitchFamily="34" charset="0"/>
                <a:cs typeface="Tahoma" pitchFamily="34" charset="0"/>
              </a:rPr>
              <a:t>On les utilise à tout va pour exprimer une émotion quand on envoie un texto… Un visage qui fait un bisou, qui pleure, qui sourit… Ce sont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 Mais d’où viennent-ils ?</a:t>
            </a:r>
          </a:p>
        </p:txBody>
      </p:sp>
      <p:pic>
        <p:nvPicPr>
          <p:cNvPr id="51202" name="Picture 2" descr="Emoticônes"/>
          <p:cNvPicPr>
            <a:picLocks noChangeAspect="1" noChangeArrowheads="1"/>
          </p:cNvPicPr>
          <p:nvPr/>
        </p:nvPicPr>
        <p:blipFill>
          <a:blip r:embed="rId2" cstate="print"/>
          <a:srcRect/>
          <a:stretch>
            <a:fillRect/>
          </a:stretch>
        </p:blipFill>
        <p:spPr bwMode="auto">
          <a:xfrm>
            <a:off x="1763688" y="3429000"/>
            <a:ext cx="5333454" cy="302229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07504" y="1452840"/>
            <a:ext cx="9036496" cy="4154984"/>
          </a:xfrm>
          <a:prstGeom prst="rect">
            <a:avLst/>
          </a:prstGeom>
        </p:spPr>
        <p:txBody>
          <a:bodyPr wrap="square">
            <a:spAutoFit/>
          </a:bodyPr>
          <a:lstStyle/>
          <a:p>
            <a:r>
              <a:rPr lang="fr-FR" sz="2400" dirty="0" smtClean="0">
                <a:latin typeface="Tahoma" pitchFamily="34" charset="0"/>
                <a:ea typeface="Tahoma" pitchFamily="34" charset="0"/>
                <a:cs typeface="Tahoma" pitchFamily="34" charset="0"/>
              </a:rPr>
              <a:t>Il y a une différence entre un </a:t>
            </a:r>
            <a:r>
              <a:rPr lang="fr-FR" sz="2400" dirty="0" err="1" smtClean="0">
                <a:latin typeface="Tahoma" pitchFamily="34" charset="0"/>
                <a:ea typeface="Tahoma" pitchFamily="34" charset="0"/>
                <a:cs typeface="Tahoma" pitchFamily="34" charset="0"/>
              </a:rPr>
              <a:t>smiley</a:t>
            </a:r>
            <a:r>
              <a:rPr lang="fr-FR" sz="2400" dirty="0" smtClean="0">
                <a:latin typeface="Tahoma" pitchFamily="34" charset="0"/>
                <a:ea typeface="Tahoma" pitchFamily="34" charset="0"/>
                <a:cs typeface="Tahoma" pitchFamily="34" charset="0"/>
              </a:rPr>
              <a:t>, un émoticône et un </a:t>
            </a:r>
            <a:r>
              <a:rPr lang="fr-FR" sz="2400" dirty="0" err="1" smtClean="0">
                <a:latin typeface="Tahoma" pitchFamily="34" charset="0"/>
                <a:ea typeface="Tahoma" pitchFamily="34" charset="0"/>
                <a:cs typeface="Tahoma" pitchFamily="34" charset="0"/>
              </a:rPr>
              <a:t>emoji</a:t>
            </a:r>
            <a:r>
              <a:rPr lang="fr-FR" sz="2400" dirty="0" smtClean="0">
                <a:latin typeface="Tahoma" pitchFamily="34" charset="0"/>
                <a:ea typeface="Tahoma" pitchFamily="34" charset="0"/>
                <a:cs typeface="Tahoma" pitchFamily="34" charset="0"/>
              </a:rPr>
              <a:t>.</a:t>
            </a:r>
          </a:p>
          <a:p>
            <a:r>
              <a:rPr lang="fr-FR" sz="2400" dirty="0" smtClean="0">
                <a:latin typeface="Tahoma" pitchFamily="34" charset="0"/>
                <a:ea typeface="Tahoma" pitchFamily="34" charset="0"/>
                <a:cs typeface="Tahoma" pitchFamily="34" charset="0"/>
              </a:rPr>
              <a:t>Le </a:t>
            </a:r>
            <a:r>
              <a:rPr lang="fr-FR" sz="2400" dirty="0" err="1" smtClean="0">
                <a:latin typeface="Tahoma" pitchFamily="34" charset="0"/>
                <a:ea typeface="Tahoma" pitchFamily="34" charset="0"/>
                <a:cs typeface="Tahoma" pitchFamily="34" charset="0"/>
              </a:rPr>
              <a:t>smiley</a:t>
            </a:r>
            <a:r>
              <a:rPr lang="fr-FR" sz="2400" dirty="0" smtClean="0">
                <a:latin typeface="Tahoma" pitchFamily="34" charset="0"/>
                <a:ea typeface="Tahoma" pitchFamily="34" charset="0"/>
                <a:cs typeface="Tahoma" pitchFamily="34" charset="0"/>
              </a:rPr>
              <a:t>, c’est ce visage jaune qui sourit. Figurez-vous qu’en français, le nom officiel est </a:t>
            </a:r>
            <a:r>
              <a:rPr lang="fr-FR" sz="2400" i="1" dirty="0" smtClean="0">
                <a:latin typeface="Tahoma" pitchFamily="34" charset="0"/>
                <a:ea typeface="Tahoma" pitchFamily="34" charset="0"/>
                <a:cs typeface="Tahoma" pitchFamily="34" charset="0"/>
              </a:rPr>
              <a:t>frimousse</a:t>
            </a:r>
            <a:r>
              <a:rPr lang="fr-FR" sz="2400" dirty="0" smtClean="0">
                <a:latin typeface="Tahoma" pitchFamily="34" charset="0"/>
                <a:ea typeface="Tahoma" pitchFamily="34" charset="0"/>
                <a:cs typeface="Tahoma" pitchFamily="34" charset="0"/>
              </a:rPr>
              <a:t>, oui ! On le devrait à un Américain qui dans les années 60, devait concevoir une affiche pour remonter le moral des employés d’une compagnie d’assurance.</a:t>
            </a:r>
            <a:br>
              <a:rPr lang="fr-FR" sz="2400" dirty="0" smtClean="0">
                <a:latin typeface="Tahoma" pitchFamily="34" charset="0"/>
                <a:ea typeface="Tahoma" pitchFamily="34" charset="0"/>
                <a:cs typeface="Tahoma" pitchFamily="34" charset="0"/>
              </a:rPr>
            </a:br>
            <a:endParaRPr lang="fr-FR" sz="2400" dirty="0" smtClean="0">
              <a:latin typeface="Tahoma" pitchFamily="34" charset="0"/>
              <a:ea typeface="Tahoma" pitchFamily="34" charset="0"/>
              <a:cs typeface="Tahoma" pitchFamily="34" charset="0"/>
            </a:endParaRPr>
          </a:p>
          <a:p>
            <a:r>
              <a:rPr lang="fr-FR" sz="2400" dirty="0" smtClean="0">
                <a:latin typeface="Tahoma" pitchFamily="34" charset="0"/>
                <a:ea typeface="Tahoma" pitchFamily="34" charset="0"/>
                <a:cs typeface="Tahoma" pitchFamily="34" charset="0"/>
              </a:rPr>
              <a:t>Les émoticônes ont été utilisés avant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Ce sont ces combinaisons de caractères du clavier que l’on assemble pour dessiner un visage. Par exemple, deux points, tiret du milieu, parenthèse pour exprimer un sourire.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a:t>
            </a:r>
            <a:r>
              <a:rPr lang="fr-CA" dirty="0" smtClean="0"/>
              <a:t>ÉMOJIS</a:t>
            </a:r>
            <a:endParaRPr lang="fr-FR" dirty="0"/>
          </a:p>
        </p:txBody>
      </p:sp>
      <p:sp>
        <p:nvSpPr>
          <p:cNvPr id="4" name="Rectangle 3"/>
          <p:cNvSpPr/>
          <p:nvPr/>
        </p:nvSpPr>
        <p:spPr>
          <a:xfrm>
            <a:off x="107504" y="1268760"/>
            <a:ext cx="9036496" cy="5262979"/>
          </a:xfrm>
          <a:prstGeom prst="rect">
            <a:avLst/>
          </a:prstGeom>
        </p:spPr>
        <p:txBody>
          <a:bodyPr wrap="square">
            <a:spAutoFit/>
          </a:bodyPr>
          <a:lstStyle/>
          <a:p>
            <a:r>
              <a:rPr lang="fr-FR" sz="2400" dirty="0" smtClean="0">
                <a:latin typeface="Tahoma" pitchFamily="34" charset="0"/>
                <a:ea typeface="Tahoma" pitchFamily="34" charset="0"/>
                <a:cs typeface="Tahoma" pitchFamily="34" charset="0"/>
              </a:rPr>
              <a:t>Et enfin,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ce sont les fameuses illustrations à disposition sur le clavier de nos </a:t>
            </a:r>
            <a:r>
              <a:rPr lang="fr-FR" sz="2400" dirty="0" err="1" smtClean="0">
                <a:latin typeface="Tahoma" pitchFamily="34" charset="0"/>
                <a:ea typeface="Tahoma" pitchFamily="34" charset="0"/>
                <a:cs typeface="Tahoma" pitchFamily="34" charset="0"/>
              </a:rPr>
              <a:t>smartphones</a:t>
            </a:r>
            <a:r>
              <a:rPr lang="fr-FR" sz="2400" dirty="0" smtClean="0">
                <a:latin typeface="Tahoma" pitchFamily="34" charset="0"/>
                <a:ea typeface="Tahoma" pitchFamily="34" charset="0"/>
                <a:cs typeface="Tahoma" pitchFamily="34" charset="0"/>
              </a:rPr>
              <a:t>. Ils ont été inventés en 1999 par </a:t>
            </a:r>
            <a:r>
              <a:rPr lang="fr-FR" sz="2400" dirty="0" err="1" smtClean="0">
                <a:latin typeface="Tahoma" pitchFamily="34" charset="0"/>
                <a:ea typeface="Tahoma" pitchFamily="34" charset="0"/>
                <a:cs typeface="Tahoma" pitchFamily="34" charset="0"/>
              </a:rPr>
              <a:t>Shigetaka</a:t>
            </a:r>
            <a:r>
              <a:rPr lang="fr-FR" sz="2400" dirty="0" smtClean="0">
                <a:latin typeface="Tahoma" pitchFamily="34" charset="0"/>
                <a:ea typeface="Tahoma" pitchFamily="34" charset="0"/>
                <a:cs typeface="Tahoma" pitchFamily="34" charset="0"/>
              </a:rPr>
              <a:t> </a:t>
            </a:r>
            <a:r>
              <a:rPr lang="fr-FR" sz="2400" dirty="0" err="1" smtClean="0">
                <a:latin typeface="Tahoma" pitchFamily="34" charset="0"/>
                <a:ea typeface="Tahoma" pitchFamily="34" charset="0"/>
                <a:cs typeface="Tahoma" pitchFamily="34" charset="0"/>
              </a:rPr>
              <a:t>Kurita</a:t>
            </a:r>
            <a:r>
              <a:rPr lang="fr-FR" sz="2400" dirty="0" smtClean="0">
                <a:latin typeface="Tahoma" pitchFamily="34" charset="0"/>
                <a:ea typeface="Tahoma" pitchFamily="34" charset="0"/>
                <a:cs typeface="Tahoma" pitchFamily="34" charset="0"/>
              </a:rPr>
              <a:t>, employé d’un opérateur mobile japonais. Il raconte que lui et sa copine de l’époque ne parvenaient pas à se comprendre par texto. C’était trop froid et ça manquait d’émotions. Pour y remédier, il a conçu 172 dessins de 12 x 12 pixels, c’est-à-dire de la taille d’une lettre normale sur un mobile.</a:t>
            </a:r>
            <a:br>
              <a:rPr lang="fr-FR" sz="2400" dirty="0" smtClean="0">
                <a:latin typeface="Tahoma" pitchFamily="34" charset="0"/>
                <a:ea typeface="Tahoma" pitchFamily="34" charset="0"/>
                <a:cs typeface="Tahoma" pitchFamily="34" charset="0"/>
              </a:rPr>
            </a:br>
            <a:r>
              <a:rPr lang="fr-FR" sz="2400" dirty="0" smtClean="0">
                <a:latin typeface="Tahoma" pitchFamily="34" charset="0"/>
                <a:ea typeface="Tahoma" pitchFamily="34" charset="0"/>
                <a:cs typeface="Tahoma" pitchFamily="34" charset="0"/>
              </a:rPr>
              <a:t/>
            </a:r>
            <a:br>
              <a:rPr lang="fr-FR" sz="2400" dirty="0" smtClean="0">
                <a:latin typeface="Tahoma" pitchFamily="34" charset="0"/>
                <a:ea typeface="Tahoma" pitchFamily="34" charset="0"/>
                <a:cs typeface="Tahoma" pitchFamily="34" charset="0"/>
              </a:rPr>
            </a:br>
            <a:r>
              <a:rPr lang="fr-FR" sz="2400" dirty="0" smtClean="0">
                <a:latin typeface="Tahoma" pitchFamily="34" charset="0"/>
                <a:ea typeface="Tahoma" pitchFamily="34" charset="0"/>
                <a:cs typeface="Tahoma" pitchFamily="34" charset="0"/>
              </a:rPr>
              <a:t>C’est pour ça qu’il y a moult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 d’inspiration japonaise dans votre </a:t>
            </a:r>
            <a:r>
              <a:rPr lang="fr-FR" sz="2400" dirty="0" err="1" smtClean="0">
                <a:latin typeface="Tahoma" pitchFamily="34" charset="0"/>
                <a:ea typeface="Tahoma" pitchFamily="34" charset="0"/>
                <a:cs typeface="Tahoma" pitchFamily="34" charset="0"/>
              </a:rPr>
              <a:t>smartphone</a:t>
            </a:r>
            <a:r>
              <a:rPr lang="fr-FR" sz="2400" dirty="0" smtClean="0">
                <a:latin typeface="Tahoma" pitchFamily="34" charset="0"/>
                <a:ea typeface="Tahoma" pitchFamily="34" charset="0"/>
                <a:cs typeface="Tahoma" pitchFamily="34" charset="0"/>
              </a:rPr>
              <a:t>. Aujourd’hui, il en existe plus de 3600, de plus en plus internationaux. Il y a même un drapeau breton, des gaufres et un bretzel. Donc nous aussi, on a mis notre petit grain de sel dans les </a:t>
            </a:r>
            <a:r>
              <a:rPr lang="fr-FR" sz="2400" dirty="0" err="1" smtClean="0">
                <a:latin typeface="Tahoma" pitchFamily="34" charset="0"/>
                <a:ea typeface="Tahoma" pitchFamily="34" charset="0"/>
                <a:cs typeface="Tahoma" pitchFamily="34" charset="0"/>
              </a:rPr>
              <a:t>émojis</a:t>
            </a:r>
            <a:r>
              <a:rPr lang="fr-FR" sz="2400" dirty="0" smtClean="0">
                <a:latin typeface="Tahoma" pitchFamily="34" charset="0"/>
                <a:ea typeface="Tahoma" pitchFamily="34" charset="0"/>
                <a:cs typeface="Tahoma" pitchFamily="34"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556295" y="4961780"/>
            <a:ext cx="8167299" cy="1477328"/>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 visage souriant peut signifier un simple sourire amical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et sympathique. Il peut toutefois virer ironique,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condescendant et passif agressif.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À décoder selon le ton de la conversation. </a:t>
            </a:r>
            <a:r>
              <a:rPr kumimoji="0" lang="fr-CA" sz="1000" b="0" i="0" u="none" strike="noStrike" cap="none" normalizeH="0" baseline="0" dirty="0" smtClean="0">
                <a:ln>
                  <a:noFill/>
                </a:ln>
                <a:solidFill>
                  <a:srgbClr val="000000"/>
                </a:solidFill>
                <a:effectLst/>
                <a:latin typeface="Times New Roman" pitchFamily="18" charset="0"/>
                <a:cs typeface="Arial" pitchFamily="34" charset="0"/>
              </a:rPr>
              <a:t> </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3" name="Picture 5" descr="https://m1.quebecormedia.com/emp/emp/Capture_d_e_cran_le_2022_08_01_a_16.38.30bbdf4367-4193-4fb3-b90f-e82b057eed85_ORIGINAL.jpg?impolicy=crop-resize&amp;x=0&amp;y=6&amp;w=336&amp;h=296&amp;width=925"/>
          <p:cNvPicPr>
            <a:picLocks noChangeAspect="1" noChangeArrowheads="1"/>
          </p:cNvPicPr>
          <p:nvPr/>
        </p:nvPicPr>
        <p:blipFill>
          <a:blip r:embed="rId2" cstate="print"/>
          <a:srcRect/>
          <a:stretch>
            <a:fillRect/>
          </a:stretch>
        </p:blipFill>
        <p:spPr bwMode="auto">
          <a:xfrm>
            <a:off x="4139952" y="332656"/>
            <a:ext cx="4586286" cy="4040890"/>
          </a:xfrm>
          <a:prstGeom prst="rect">
            <a:avLst/>
          </a:prstGeom>
          <a:noFill/>
        </p:spPr>
      </p:pic>
      <p:sp>
        <p:nvSpPr>
          <p:cNvPr id="7" name="Rectangle 6"/>
          <p:cNvSpPr/>
          <p:nvPr/>
        </p:nvSpPr>
        <p:spPr>
          <a:xfrm>
            <a:off x="107504" y="2348880"/>
            <a:ext cx="3910045" cy="523220"/>
          </a:xfrm>
          <a:prstGeom prst="rect">
            <a:avLst/>
          </a:prstGeom>
        </p:spPr>
        <p:txBody>
          <a:bodyPr wrap="none">
            <a:spAutoFit/>
          </a:bodyPr>
          <a:lstStyle/>
          <a:p>
            <a:r>
              <a:rPr lang="fr-FR" sz="2800" b="1" dirty="0">
                <a:latin typeface="Tahoma" pitchFamily="34" charset="0"/>
                <a:ea typeface="Tahoma" pitchFamily="34" charset="0"/>
                <a:cs typeface="Tahoma" pitchFamily="34" charset="0"/>
              </a:rPr>
              <a:t>1. Le visage souriant</a:t>
            </a:r>
            <a:endParaRPr lang="fr-FR" sz="28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743043" y="4961780"/>
            <a:ext cx="7793800" cy="1477328"/>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Ces visages n'ont habituellement pas de sens caché.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Généralement, les </a:t>
            </a:r>
            <a:r>
              <a:rPr kumimoji="0" lang="fr-FR" sz="2400" b="0" i="0" u="none" strike="noStrike" cap="none" normalizeH="0" baseline="0" dirty="0" err="1" smtClean="0">
                <a:ln>
                  <a:noFill/>
                </a:ln>
                <a:effectLst/>
                <a:latin typeface="Comic Sans MS" pitchFamily="66" charset="0"/>
                <a:cs typeface="Arial" pitchFamily="34" charset="0"/>
              </a:rPr>
              <a:t>émojis</a:t>
            </a:r>
            <a:r>
              <a:rPr kumimoji="0" lang="fr-FR" sz="2400" b="0" i="0" u="none" strike="noStrike" cap="none" normalizeH="0" baseline="0" dirty="0" smtClean="0">
                <a:ln>
                  <a:noFill/>
                </a:ln>
                <a:effectLst/>
                <a:latin typeface="Comic Sans MS" pitchFamily="66" charset="0"/>
                <a:cs typeface="Arial" pitchFamily="34" charset="0"/>
              </a:rPr>
              <a:t> de visages avec le sourire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à pleines dents démontrent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de la réelle bonne humeur et un enthousiasme marqué. </a:t>
            </a:r>
            <a:endParaRPr kumimoji="0" lang="fr-CA"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1746" name="Picture 2" descr="https://m1.quebecormedia.com/emp/emp/Capture_d_e_cran_le_2022_08_01_a_16.38.172e279696-576e-4aae-b770-4197177cbdfc_ORIGINAL.jpg?impolicy=crop-resize&amp;x=0&amp;y=0&amp;w=336&amp;h=302&amp;width=925"/>
          <p:cNvPicPr>
            <a:picLocks noChangeAspect="1" noChangeArrowheads="1"/>
          </p:cNvPicPr>
          <p:nvPr/>
        </p:nvPicPr>
        <p:blipFill>
          <a:blip r:embed="rId2" cstate="print"/>
          <a:srcRect/>
          <a:stretch>
            <a:fillRect/>
          </a:stretch>
        </p:blipFill>
        <p:spPr bwMode="auto">
          <a:xfrm>
            <a:off x="4283968" y="332656"/>
            <a:ext cx="4432644" cy="3982192"/>
          </a:xfrm>
          <a:prstGeom prst="rect">
            <a:avLst/>
          </a:prstGeom>
          <a:noFill/>
        </p:spPr>
      </p:pic>
      <p:sp>
        <p:nvSpPr>
          <p:cNvPr id="6" name="Rectangle 5"/>
          <p:cNvSpPr/>
          <p:nvPr/>
        </p:nvSpPr>
        <p:spPr>
          <a:xfrm>
            <a:off x="107504" y="2348880"/>
            <a:ext cx="4213013"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 Les visages positifs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montrant les dents</a:t>
            </a:r>
            <a:endParaRPr lang="fr-FR" sz="28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423171"/>
            <a:ext cx="8928992" cy="215443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000" b="0" i="0" u="none" strike="noStrike" cap="none" normalizeH="0" baseline="0" dirty="0" smtClean="0">
                <a:ln>
                  <a:noFill/>
                </a:ln>
                <a:effectLst/>
                <a:latin typeface="Comic Sans MS" pitchFamily="66" charset="0"/>
                <a:cs typeface="Arial" pitchFamily="34" charset="0"/>
              </a:rPr>
              <a:t>Ce </a:t>
            </a:r>
            <a:r>
              <a:rPr kumimoji="0" lang="fr-FR" sz="2000" b="0" i="0" u="none" strike="noStrike" cap="none" normalizeH="0" baseline="0" dirty="0" err="1" smtClean="0">
                <a:ln>
                  <a:noFill/>
                </a:ln>
                <a:effectLst/>
                <a:latin typeface="Comic Sans MS" pitchFamily="66" charset="0"/>
                <a:cs typeface="Arial" pitchFamily="34" charset="0"/>
              </a:rPr>
              <a:t>smiley</a:t>
            </a:r>
            <a:r>
              <a:rPr kumimoji="0" lang="fr-FR" sz="2000" b="0" i="0" u="none" strike="noStrike" cap="none" normalizeH="0" baseline="0" dirty="0" smtClean="0">
                <a:ln>
                  <a:noFill/>
                </a:ln>
                <a:effectLst/>
                <a:latin typeface="Comic Sans MS" pitchFamily="66" charset="0"/>
                <a:cs typeface="Arial" pitchFamily="34" charset="0"/>
              </a:rPr>
              <a:t> retient beaucoup l'attention en 2022. </a:t>
            </a:r>
            <a:br>
              <a:rPr kumimoji="0" lang="fr-FR" sz="2000" b="0" i="0" u="none" strike="noStrike" cap="none" normalizeH="0" baseline="0" dirty="0" smtClean="0">
                <a:ln>
                  <a:noFill/>
                </a:ln>
                <a:effectLst/>
                <a:latin typeface="Comic Sans MS" pitchFamily="66" charset="0"/>
                <a:cs typeface="Arial" pitchFamily="34" charset="0"/>
              </a:rPr>
            </a:br>
            <a:r>
              <a:rPr kumimoji="0" lang="fr-FR" sz="2000" b="0" i="0" u="none" strike="noStrike" cap="none" normalizeH="0" baseline="0" dirty="0" smtClean="0">
                <a:ln>
                  <a:noFill/>
                </a:ln>
                <a:effectLst/>
                <a:latin typeface="Comic Sans MS" pitchFamily="66" charset="0"/>
                <a:cs typeface="Arial" pitchFamily="34" charset="0"/>
              </a:rPr>
              <a:t>Parmi les </a:t>
            </a:r>
            <a:r>
              <a:rPr kumimoji="0" lang="fr-FR" sz="2000" b="0" i="0" u="none" strike="noStrike" cap="none" normalizeH="0" baseline="0" dirty="0" err="1" smtClean="0">
                <a:ln>
                  <a:noFill/>
                </a:ln>
                <a:effectLst/>
                <a:latin typeface="Comic Sans MS" pitchFamily="66" charset="0"/>
                <a:cs typeface="Arial" pitchFamily="34" charset="0"/>
              </a:rPr>
              <a:t>émojis</a:t>
            </a:r>
            <a:r>
              <a:rPr kumimoji="0" lang="fr-FR" sz="2000" b="0" i="0" u="none" strike="noStrike" cap="none" normalizeH="0" baseline="0" dirty="0" smtClean="0">
                <a:ln>
                  <a:noFill/>
                </a:ln>
                <a:effectLst/>
                <a:latin typeface="Comic Sans MS" pitchFamily="66" charset="0"/>
                <a:cs typeface="Arial" pitchFamily="34" charset="0"/>
              </a:rPr>
              <a:t> les plus récents qui ont fait leur entrée </a:t>
            </a:r>
            <a:br>
              <a:rPr kumimoji="0" lang="fr-FR" sz="2000" b="0" i="0" u="none" strike="noStrike" cap="none" normalizeH="0" baseline="0" dirty="0" smtClean="0">
                <a:ln>
                  <a:noFill/>
                </a:ln>
                <a:effectLst/>
                <a:latin typeface="Comic Sans MS" pitchFamily="66" charset="0"/>
                <a:cs typeface="Arial" pitchFamily="34" charset="0"/>
              </a:rPr>
            </a:br>
            <a:r>
              <a:rPr kumimoji="0" lang="fr-FR" sz="2000" b="0" i="0" u="none" strike="noStrike" cap="none" normalizeH="0" baseline="0" dirty="0" smtClean="0">
                <a:ln>
                  <a:noFill/>
                </a:ln>
                <a:effectLst/>
                <a:latin typeface="Comic Sans MS" pitchFamily="66" charset="0"/>
                <a:cs typeface="Arial" pitchFamily="34" charset="0"/>
              </a:rPr>
              <a:t>dans nos téléphones, le </a:t>
            </a:r>
            <a:r>
              <a:rPr kumimoji="0" lang="fr-FR" sz="2000" b="0" i="0" u="none" strike="noStrike" cap="none" normalizeH="0" baseline="0" dirty="0" err="1" smtClean="0">
                <a:ln>
                  <a:noFill/>
                </a:ln>
                <a:effectLst/>
                <a:latin typeface="Comic Sans MS" pitchFamily="66" charset="0"/>
                <a:cs typeface="Arial" pitchFamily="34" charset="0"/>
              </a:rPr>
              <a:t>smiley</a:t>
            </a:r>
            <a:r>
              <a:rPr kumimoji="0" lang="fr-FR" sz="2000" b="0" i="0" u="none" strike="noStrike" cap="none" normalizeH="0" baseline="0" dirty="0" smtClean="0">
                <a:ln>
                  <a:noFill/>
                </a:ln>
                <a:effectLst/>
                <a:latin typeface="Comic Sans MS" pitchFamily="66" charset="0"/>
                <a:cs typeface="Arial" pitchFamily="34" charset="0"/>
              </a:rPr>
              <a:t> qui retient ses larmes </a:t>
            </a:r>
            <a:br>
              <a:rPr kumimoji="0" lang="fr-FR" sz="2000" b="0" i="0" u="none" strike="noStrike" cap="none" normalizeH="0" baseline="0" dirty="0" smtClean="0">
                <a:ln>
                  <a:noFill/>
                </a:ln>
                <a:effectLst/>
                <a:latin typeface="Comic Sans MS" pitchFamily="66" charset="0"/>
                <a:cs typeface="Arial" pitchFamily="34" charset="0"/>
              </a:rPr>
            </a:br>
            <a:r>
              <a:rPr kumimoji="0" lang="fr-FR" sz="2000" b="0" i="0" u="none" strike="noStrike" cap="none" normalizeH="0" baseline="0" dirty="0" smtClean="0">
                <a:ln>
                  <a:noFill/>
                </a:ln>
                <a:effectLst/>
                <a:latin typeface="Comic Sans MS" pitchFamily="66" charset="0"/>
                <a:cs typeface="Arial" pitchFamily="34" charset="0"/>
              </a:rPr>
              <a:t>en souriant est le plus populaire selon les World </a:t>
            </a:r>
            <a:r>
              <a:rPr kumimoji="0" lang="fr-FR" sz="2000" b="0" i="0" u="none" strike="noStrike" cap="none" normalizeH="0" baseline="0" dirty="0" err="1" smtClean="0">
                <a:ln>
                  <a:noFill/>
                </a:ln>
                <a:effectLst/>
                <a:latin typeface="Comic Sans MS" pitchFamily="66" charset="0"/>
                <a:cs typeface="Arial" pitchFamily="34" charset="0"/>
              </a:rPr>
              <a:t>Emoji</a:t>
            </a:r>
            <a:r>
              <a:rPr kumimoji="0" lang="fr-FR" sz="2000" b="0" i="0" u="none" strike="noStrike" cap="none" normalizeH="0" baseline="0" dirty="0" smtClean="0">
                <a:ln>
                  <a:noFill/>
                </a:ln>
                <a:effectLst/>
                <a:latin typeface="Comic Sans MS" pitchFamily="66" charset="0"/>
                <a:cs typeface="Arial" pitchFamily="34" charset="0"/>
              </a:rPr>
              <a:t> </a:t>
            </a:r>
            <a:r>
              <a:rPr kumimoji="0" lang="fr-FR" sz="2000" b="0" i="0" u="none" strike="noStrike" cap="none" normalizeH="0" baseline="0" dirty="0" err="1" smtClean="0">
                <a:ln>
                  <a:noFill/>
                </a:ln>
                <a:effectLst/>
                <a:latin typeface="Comic Sans MS" pitchFamily="66" charset="0"/>
                <a:cs typeface="Arial" pitchFamily="34" charset="0"/>
              </a:rPr>
              <a:t>Awards</a:t>
            </a:r>
            <a:r>
              <a:rPr kumimoji="0" lang="fr-FR" sz="2000" b="0" i="0" u="none" strike="noStrike" cap="none" normalizeH="0" baseline="0" dirty="0" smtClean="0">
                <a:ln>
                  <a:noFill/>
                </a:ln>
                <a:effectLst/>
                <a:latin typeface="Comic Sans MS" pitchFamily="66" charset="0"/>
                <a:cs typeface="Arial" pitchFamily="34" charset="0"/>
              </a:rPr>
              <a:t>. </a:t>
            </a:r>
            <a:br>
              <a:rPr kumimoji="0" lang="fr-FR" sz="2000" b="0" i="0" u="none" strike="noStrike" cap="none" normalizeH="0" baseline="0" dirty="0" smtClean="0">
                <a:ln>
                  <a:noFill/>
                </a:ln>
                <a:effectLst/>
                <a:latin typeface="Comic Sans MS" pitchFamily="66" charset="0"/>
                <a:cs typeface="Arial" pitchFamily="34" charset="0"/>
              </a:rPr>
            </a:br>
            <a:r>
              <a:rPr kumimoji="0" lang="fr-FR" sz="2000" b="0" i="0" u="none" strike="noStrike" cap="none" normalizeH="0" baseline="0" dirty="0" smtClean="0">
                <a:ln>
                  <a:noFill/>
                </a:ln>
                <a:effectLst/>
                <a:latin typeface="Comic Sans MS" pitchFamily="66" charset="0"/>
                <a:cs typeface="Arial" pitchFamily="34" charset="0"/>
              </a:rPr>
              <a:t>Les larmes de joie peuvent exprimer de la fierté envers soi </a:t>
            </a:r>
            <a:br>
              <a:rPr kumimoji="0" lang="fr-FR" sz="2000" b="0" i="0" u="none" strike="noStrike" cap="none" normalizeH="0" baseline="0" dirty="0" smtClean="0">
                <a:ln>
                  <a:noFill/>
                </a:ln>
                <a:effectLst/>
                <a:latin typeface="Comic Sans MS" pitchFamily="66" charset="0"/>
                <a:cs typeface="Arial" pitchFamily="34" charset="0"/>
              </a:rPr>
            </a:br>
            <a:r>
              <a:rPr kumimoji="0" lang="fr-FR" sz="2000" b="0" i="0" u="none" strike="noStrike" cap="none" normalizeH="0" baseline="0" dirty="0" smtClean="0">
                <a:ln>
                  <a:noFill/>
                </a:ln>
                <a:effectLst/>
                <a:latin typeface="Comic Sans MS" pitchFamily="66" charset="0"/>
                <a:cs typeface="Arial" pitchFamily="34" charset="0"/>
              </a:rPr>
              <a:t>ou quelqu'un qu'on apprécie. Qu'on vient d'apprendre </a:t>
            </a:r>
            <a:br>
              <a:rPr kumimoji="0" lang="fr-FR" sz="2000" b="0" i="0" u="none" strike="noStrike" cap="none" normalizeH="0" baseline="0" dirty="0" smtClean="0">
                <a:ln>
                  <a:noFill/>
                </a:ln>
                <a:effectLst/>
                <a:latin typeface="Comic Sans MS" pitchFamily="66" charset="0"/>
                <a:cs typeface="Arial" pitchFamily="34" charset="0"/>
              </a:rPr>
            </a:br>
            <a:r>
              <a:rPr kumimoji="0" lang="fr-FR" sz="2000" b="0" i="0" u="none" strike="noStrike" cap="none" normalizeH="0" baseline="0" dirty="0" smtClean="0">
                <a:ln>
                  <a:noFill/>
                </a:ln>
                <a:effectLst/>
                <a:latin typeface="Comic Sans MS" pitchFamily="66" charset="0"/>
                <a:cs typeface="Arial" pitchFamily="34" charset="0"/>
              </a:rPr>
              <a:t>une nouvelle qui fait du bien. </a:t>
            </a:r>
          </a:p>
        </p:txBody>
      </p:sp>
      <p:sp>
        <p:nvSpPr>
          <p:cNvPr id="6" name="Rectangle 5"/>
          <p:cNvSpPr/>
          <p:nvPr/>
        </p:nvSpPr>
        <p:spPr>
          <a:xfrm>
            <a:off x="107504" y="2348880"/>
            <a:ext cx="3990195"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3. Les larmes de joie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retenues</a:t>
            </a:r>
            <a:endParaRPr lang="fr-FR" sz="2800" dirty="0">
              <a:latin typeface="Tahoma" pitchFamily="34" charset="0"/>
              <a:ea typeface="Tahoma" pitchFamily="34" charset="0"/>
              <a:cs typeface="Tahoma" pitchFamily="34" charset="0"/>
            </a:endParaRPr>
          </a:p>
        </p:txBody>
      </p:sp>
      <p:pic>
        <p:nvPicPr>
          <p:cNvPr id="32770" name="Picture 2" descr="https://m1.quebecormedia.com/emp/emp/Capture_d_e_cran_le_2022_08_02_a_12.19.32d4287aa8-1462-4845-9f79-62852cc70a3c_ORIGINAL.jpg?impolicy=crop-resize&amp;x=0&amp;y=0&amp;w=242&amp;h=252&amp;width=925"/>
          <p:cNvPicPr>
            <a:picLocks noChangeAspect="1" noChangeArrowheads="1"/>
          </p:cNvPicPr>
          <p:nvPr/>
        </p:nvPicPr>
        <p:blipFill>
          <a:blip r:embed="rId2" cstate="print"/>
          <a:srcRect/>
          <a:stretch>
            <a:fillRect/>
          </a:stretch>
        </p:blipFill>
        <p:spPr bwMode="auto">
          <a:xfrm>
            <a:off x="5148064" y="44624"/>
            <a:ext cx="3851919" cy="401016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6"/>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Les deux </a:t>
            </a:r>
            <a:r>
              <a:rPr kumimoji="0" lang="fr-FR" sz="2400" b="0" i="0" u="none" strike="noStrike" cap="none" normalizeH="0" baseline="0" dirty="0" err="1" smtClean="0">
                <a:ln>
                  <a:noFill/>
                </a:ln>
                <a:effectLst/>
                <a:latin typeface="Comic Sans MS" pitchFamily="66" charset="0"/>
                <a:cs typeface="Arial" pitchFamily="34" charset="0"/>
              </a:rPr>
              <a:t>émojis</a:t>
            </a:r>
            <a:r>
              <a:rPr kumimoji="0" lang="fr-FR" sz="2400" b="0" i="0" u="none" strike="noStrike" cap="none" normalizeH="0" baseline="0" dirty="0" smtClean="0">
                <a:ln>
                  <a:noFill/>
                </a:ln>
                <a:effectLst/>
                <a:latin typeface="Comic Sans MS" pitchFamily="66" charset="0"/>
                <a:cs typeface="Arial" pitchFamily="34" charset="0"/>
              </a:rPr>
              <a:t> se ressemblent, mais celui-ci, avec l'impression plus triste et insistante, signifie plutôt qu'on implore l'aide de quelqu'un, qu'on essaie de soudoyer la personne à qui on envoie 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a:t>
            </a:r>
          </a:p>
        </p:txBody>
      </p:sp>
      <p:sp>
        <p:nvSpPr>
          <p:cNvPr id="6" name="Rectangle 5"/>
          <p:cNvSpPr/>
          <p:nvPr/>
        </p:nvSpPr>
        <p:spPr>
          <a:xfrm>
            <a:off x="107504" y="1484784"/>
            <a:ext cx="4440639" cy="1815882"/>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...À ne pas confondre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avec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qui retient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ses larmes avec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un visage défait!</a:t>
            </a:r>
            <a:endParaRPr lang="fr-FR" sz="2800" dirty="0">
              <a:latin typeface="Tahoma" pitchFamily="34" charset="0"/>
              <a:ea typeface="Tahoma" pitchFamily="34" charset="0"/>
              <a:cs typeface="Tahoma" pitchFamily="34" charset="0"/>
            </a:endParaRPr>
          </a:p>
        </p:txBody>
      </p:sp>
      <p:pic>
        <p:nvPicPr>
          <p:cNvPr id="33794" name="Picture 2" descr="https://m1.quebecormedia.com/emp/emp/Capture_d_e_cran_le_2022_08_01_a_16.37.056b514735-3140-4cd2-b72f-566dcff5140b_ORIGINAL.jpg?impolicy=crop-resize&amp;x=0&amp;y=0&amp;w=336&amp;h=302&amp;width=925"/>
          <p:cNvPicPr>
            <a:picLocks noChangeAspect="1" noChangeArrowheads="1"/>
          </p:cNvPicPr>
          <p:nvPr/>
        </p:nvPicPr>
        <p:blipFill>
          <a:blip r:embed="rId2" cstate="print"/>
          <a:srcRect/>
          <a:stretch>
            <a:fillRect/>
          </a:stretch>
        </p:blipFill>
        <p:spPr bwMode="auto">
          <a:xfrm>
            <a:off x="4547911" y="188640"/>
            <a:ext cx="4488585" cy="403244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2"/>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Goutte d'eau au bord de la tempe, la personne qui utilise cet </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vient d'éviter le pire. Le </a:t>
            </a:r>
            <a:r>
              <a:rPr kumimoji="0" lang="fr-FR" sz="2400" b="0" i="0" u="none" strike="noStrike" cap="none" normalizeH="0" baseline="0" dirty="0" err="1" smtClean="0">
                <a:ln>
                  <a:noFill/>
                </a:ln>
                <a:effectLst/>
                <a:latin typeface="Comic Sans MS" pitchFamily="66" charset="0"/>
                <a:cs typeface="Arial" pitchFamily="34" charset="0"/>
              </a:rPr>
              <a:t>sougalement</a:t>
            </a:r>
            <a:r>
              <a:rPr kumimoji="0" lang="fr-FR" sz="2400" b="0" i="0" u="none" strike="noStrike" cap="none" normalizeH="0" baseline="0" dirty="0" smtClean="0">
                <a:ln>
                  <a:noFill/>
                </a:ln>
                <a:effectLst/>
                <a:latin typeface="Comic Sans MS" pitchFamily="66" charset="0"/>
                <a:cs typeface="Arial" pitchFamily="34" charset="0"/>
              </a:rPr>
              <a:t> se cache derrière ce </a:t>
            </a:r>
            <a:r>
              <a:rPr kumimoji="0" lang="fr-FR" sz="2400" b="0" i="0" u="none" strike="noStrike" cap="none" normalizeH="0" baseline="0" dirty="0" err="1" smtClean="0">
                <a:ln>
                  <a:noFill/>
                </a:ln>
                <a:effectLst/>
                <a:latin typeface="Comic Sans MS" pitchFamily="66" charset="0"/>
                <a:cs typeface="Arial" pitchFamily="34" charset="0"/>
              </a:rPr>
              <a:t>smiley</a:t>
            </a:r>
            <a:r>
              <a:rPr kumimoji="0" lang="fr-FR" sz="2400" b="0" i="0" u="none" strike="noStrike" cap="none" normalizeH="0" baseline="0" dirty="0" smtClean="0">
                <a:ln>
                  <a:noFill/>
                </a:ln>
                <a:effectLst/>
                <a:latin typeface="Comic Sans MS" pitchFamily="66" charset="0"/>
                <a:cs typeface="Arial" pitchFamily="34" charset="0"/>
              </a:rPr>
              <a:t>, ou parfois le malaise de ne rien comprendre. </a:t>
            </a:r>
          </a:p>
        </p:txBody>
      </p:sp>
      <p:sp>
        <p:nvSpPr>
          <p:cNvPr id="6" name="Rectangle 5"/>
          <p:cNvSpPr/>
          <p:nvPr/>
        </p:nvSpPr>
        <p:spPr>
          <a:xfrm>
            <a:off x="107504" y="1898829"/>
            <a:ext cx="3278462"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4.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de sueurs froides</a:t>
            </a:r>
            <a:endParaRPr lang="fr-FR" sz="2800" dirty="0">
              <a:latin typeface="Tahoma" pitchFamily="34" charset="0"/>
              <a:ea typeface="Tahoma" pitchFamily="34" charset="0"/>
              <a:cs typeface="Tahoma" pitchFamily="34" charset="0"/>
            </a:endParaRPr>
          </a:p>
        </p:txBody>
      </p:sp>
      <p:pic>
        <p:nvPicPr>
          <p:cNvPr id="34818" name="Picture 2" descr="https://m1.quebecormedia.com/emp/emp/Capture_d_e_cran_le_2022_08_01_a_16.38.44e36ba6fe-5011-4280-8042-be8efce5d372_ORIGINAL.jpg?impolicy=crop-resize&amp;x=0&amp;y=0&amp;w=336&amp;h=302&amp;width=925"/>
          <p:cNvPicPr>
            <a:picLocks noChangeAspect="1" noChangeArrowheads="1"/>
          </p:cNvPicPr>
          <p:nvPr/>
        </p:nvPicPr>
        <p:blipFill>
          <a:blip r:embed="rId2" cstate="print"/>
          <a:srcRect/>
          <a:stretch>
            <a:fillRect/>
          </a:stretch>
        </p:blipFill>
        <p:spPr bwMode="auto">
          <a:xfrm>
            <a:off x="4499992" y="188640"/>
            <a:ext cx="4488585" cy="403244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2658978"/>
            <a:ext cx="5472608" cy="2954655"/>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Utilisé pour exprimer que quelque chose est particulièrement drôle. C'était 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le plus utilisé de 2011 à 2021, 10 ans de règne! </a:t>
            </a:r>
          </a:p>
          <a:p>
            <a:pPr lvl="0" fontAlgn="base">
              <a:spcBef>
                <a:spcPct val="0"/>
              </a:spcBef>
              <a:spcAft>
                <a:spcPct val="0"/>
              </a:spcAft>
            </a:pPr>
            <a:endParaRPr kumimoji="0" lang="fr-FR" sz="2400" b="0" i="0" u="none" strike="noStrike" cap="none" normalizeH="0" baseline="0" dirty="0" smtClean="0">
              <a:ln>
                <a:noFill/>
              </a:ln>
              <a:effectLst/>
              <a:latin typeface="Comic Sans MS" pitchFamily="66" charset="0"/>
              <a:cs typeface="Arial" pitchFamily="34" charset="0"/>
            </a:endParaRPr>
          </a:p>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Cet </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a toutefois été remplacé chez la génération Z par la tête de mort. </a:t>
            </a:r>
          </a:p>
        </p:txBody>
      </p:sp>
      <p:sp>
        <p:nvSpPr>
          <p:cNvPr id="6" name="Rectangle 5"/>
          <p:cNvSpPr/>
          <p:nvPr/>
        </p:nvSpPr>
        <p:spPr>
          <a:xfrm>
            <a:off x="539552" y="1268760"/>
            <a:ext cx="3454792"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5. Les </a:t>
            </a:r>
            <a:r>
              <a:rPr lang="fr-FR" sz="2800" b="1" dirty="0" err="1" smtClean="0">
                <a:latin typeface="Tahoma" pitchFamily="34" charset="0"/>
                <a:ea typeface="Tahoma" pitchFamily="34" charset="0"/>
                <a:cs typeface="Tahoma" pitchFamily="34" charset="0"/>
              </a:rPr>
              <a:t>smileys</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de rire aux larmes</a:t>
            </a:r>
            <a:endParaRPr lang="fr-FR" sz="2800" dirty="0">
              <a:latin typeface="Tahoma" pitchFamily="34" charset="0"/>
              <a:ea typeface="Tahoma" pitchFamily="34" charset="0"/>
              <a:cs typeface="Tahoma" pitchFamily="34" charset="0"/>
            </a:endParaRPr>
          </a:p>
        </p:txBody>
      </p:sp>
      <p:pic>
        <p:nvPicPr>
          <p:cNvPr id="35842" name="Picture 2" descr="https://m1.quebecormedia.com/emp/emp/Capture_d_e_cran_le_2022_08_01_a_16.40.184df57c14-f1c6-4327-9bfe-50601490ad20_ORIGINAL.jpg?impolicy=crop-resize&amp;x=0&amp;y=0&amp;w=336&amp;h=302&amp;width=925"/>
          <p:cNvPicPr>
            <a:picLocks noChangeAspect="1" noChangeArrowheads="1"/>
          </p:cNvPicPr>
          <p:nvPr/>
        </p:nvPicPr>
        <p:blipFill>
          <a:blip r:embed="rId2" cstate="print"/>
          <a:srcRect/>
          <a:stretch>
            <a:fillRect/>
          </a:stretch>
        </p:blipFill>
        <p:spPr bwMode="auto">
          <a:xfrm>
            <a:off x="5580112" y="188640"/>
            <a:ext cx="3384376" cy="3040451"/>
          </a:xfrm>
          <a:prstGeom prst="rect">
            <a:avLst/>
          </a:prstGeom>
          <a:noFill/>
        </p:spPr>
      </p:pic>
      <p:pic>
        <p:nvPicPr>
          <p:cNvPr id="35844" name="Picture 4" descr="https://m1.quebecormedia.com/emp/emp/Capture_d_e_cran_le_2022_08_01_a_16.41.436090ff94-aee6-43dc-a82b-c3f73ede1ca3_ORIGINAL.jpg?impolicy=crop-resize&amp;x=0&amp;y=0&amp;w=336&amp;h=302&amp;width=925"/>
          <p:cNvPicPr>
            <a:picLocks noChangeAspect="1" noChangeArrowheads="1"/>
          </p:cNvPicPr>
          <p:nvPr/>
        </p:nvPicPr>
        <p:blipFill>
          <a:blip r:embed="rId3" cstate="print"/>
          <a:srcRect/>
          <a:stretch>
            <a:fillRect/>
          </a:stretch>
        </p:blipFill>
        <p:spPr bwMode="auto">
          <a:xfrm>
            <a:off x="5580112" y="3284983"/>
            <a:ext cx="3384376" cy="3040451"/>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2"/>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Un petit bonhomme triste indique la tristesse modérée. On l'exprime pour soi ou en guise de sympathie lors de l'annonce d'une nouvelle qui nous laisse sans mots. </a:t>
            </a:r>
          </a:p>
        </p:txBody>
      </p:sp>
      <p:sp>
        <p:nvSpPr>
          <p:cNvPr id="6" name="Rectangle 5"/>
          <p:cNvSpPr/>
          <p:nvPr/>
        </p:nvSpPr>
        <p:spPr>
          <a:xfrm>
            <a:off x="107504" y="1898829"/>
            <a:ext cx="3215945" cy="1815882"/>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6. Le visage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avec les sourcils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vers le bas et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une larme</a:t>
            </a:r>
            <a:endParaRPr lang="fr-FR" sz="2800" dirty="0">
              <a:latin typeface="Tahoma" pitchFamily="34" charset="0"/>
              <a:ea typeface="Tahoma" pitchFamily="34" charset="0"/>
              <a:cs typeface="Tahoma" pitchFamily="34" charset="0"/>
            </a:endParaRPr>
          </a:p>
        </p:txBody>
      </p:sp>
      <p:pic>
        <p:nvPicPr>
          <p:cNvPr id="36866" name="Picture 2" descr="https://m1.quebecormedia.com/emp/emp/Capture_d_e_cran_le_2022_08_01_a_16.44.25828111bf-d1b8-4468-9015-7e3b5b35cbc8_ORIGINAL.jpg?impolicy=crop-resize&amp;x=0&amp;y=0&amp;w=336&amp;h=302&amp;width=925"/>
          <p:cNvPicPr>
            <a:picLocks noChangeAspect="1" noChangeArrowheads="1"/>
          </p:cNvPicPr>
          <p:nvPr/>
        </p:nvPicPr>
        <p:blipFill>
          <a:blip r:embed="rId2" cstate="print"/>
          <a:srcRect/>
          <a:stretch>
            <a:fillRect/>
          </a:stretch>
        </p:blipFill>
        <p:spPr bwMode="auto">
          <a:xfrm>
            <a:off x="4421226" y="204208"/>
            <a:ext cx="4471254" cy="401688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2"/>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 sourire exprime de la gratitude, de l'amour, de l'appréciation. On peut l'utiliser pour accompagner un merci après un compliment. Il a une bouille plutôt chaleureuse. </a:t>
            </a:r>
          </a:p>
        </p:txBody>
      </p:sp>
      <p:sp>
        <p:nvSpPr>
          <p:cNvPr id="6" name="Rectangle 5"/>
          <p:cNvSpPr/>
          <p:nvPr/>
        </p:nvSpPr>
        <p:spPr>
          <a:xfrm>
            <a:off x="107504" y="1898829"/>
            <a:ext cx="4052713"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7. Le visage souriant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avec les yeux fermés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et les joues rosées</a:t>
            </a:r>
            <a:endParaRPr lang="fr-FR" sz="2800" dirty="0">
              <a:latin typeface="Tahoma" pitchFamily="34" charset="0"/>
              <a:ea typeface="Tahoma" pitchFamily="34" charset="0"/>
              <a:cs typeface="Tahoma" pitchFamily="34" charset="0"/>
            </a:endParaRPr>
          </a:p>
        </p:txBody>
      </p:sp>
      <p:pic>
        <p:nvPicPr>
          <p:cNvPr id="37890" name="Picture 2" descr="https://m1.quebecormedia.com/emp/emp/Capture_d_e_cran_le_2022_08_01_a_16.48.382ca4314c-1b87-4337-9d08-2e2cdf055d34_ORIGINAL.jpg?impolicy=crop-resize&amp;x=0&amp;y=0&amp;w=336&amp;h=302&amp;width=925"/>
          <p:cNvPicPr>
            <a:picLocks noChangeAspect="1" noChangeArrowheads="1"/>
          </p:cNvPicPr>
          <p:nvPr/>
        </p:nvPicPr>
        <p:blipFill>
          <a:blip r:embed="rId2" cstate="print"/>
          <a:srcRect/>
          <a:stretch>
            <a:fillRect/>
          </a:stretch>
        </p:blipFill>
        <p:spPr bwMode="auto">
          <a:xfrm>
            <a:off x="4475904" y="188640"/>
            <a:ext cx="4488584" cy="403244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6"/>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L'ange au halo peut démontrer des bonnes actions et bons comportements. Il peut aussi être tout son contraire. Quelqu'un vous envoie un visage d'ange et cette personne semble intéressée? Quelqu'un cherche à flirter avec vous. </a:t>
            </a:r>
          </a:p>
        </p:txBody>
      </p:sp>
      <p:sp>
        <p:nvSpPr>
          <p:cNvPr id="6" name="Rectangle 5"/>
          <p:cNvSpPr/>
          <p:nvPr/>
        </p:nvSpPr>
        <p:spPr>
          <a:xfrm>
            <a:off x="107504" y="1898829"/>
            <a:ext cx="3626314" cy="523220"/>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8. Le visage d'ange</a:t>
            </a:r>
            <a:endParaRPr lang="fr-FR" sz="2800" dirty="0">
              <a:latin typeface="Tahoma" pitchFamily="34" charset="0"/>
              <a:ea typeface="Tahoma" pitchFamily="34" charset="0"/>
              <a:cs typeface="Tahoma" pitchFamily="34" charset="0"/>
            </a:endParaRPr>
          </a:p>
        </p:txBody>
      </p:sp>
      <p:pic>
        <p:nvPicPr>
          <p:cNvPr id="38914" name="Picture 2" descr="https://m1.quebecormedia.com/emp/emp/Capture_d_e_cran_le_2022_08_01_a_16.56.3089274ad1-9221-4c9d-8f78-223b64c303a3_ORIGINAL.jpg?impolicy=crop-resize&amp;x=0&amp;y=0&amp;w=336&amp;h=302&amp;width=925"/>
          <p:cNvPicPr>
            <a:picLocks noChangeAspect="1" noChangeArrowheads="1"/>
          </p:cNvPicPr>
          <p:nvPr/>
        </p:nvPicPr>
        <p:blipFill>
          <a:blip r:embed="rId2" cstate="print"/>
          <a:srcRect/>
          <a:stretch>
            <a:fillRect/>
          </a:stretch>
        </p:blipFill>
        <p:spPr bwMode="auto">
          <a:xfrm>
            <a:off x="4384782" y="188640"/>
            <a:ext cx="4507698" cy="404961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7"/>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L'ironie est forte avec celui-ci. Sarcasme et sentiment d'être dépassé se côtoient ici. On peut l'envoyer pour dire qu'on a le sentiment de vivre une situation dans un monde parallèle tellement c'est absurde.</a:t>
            </a:r>
          </a:p>
        </p:txBody>
      </p:sp>
      <p:sp>
        <p:nvSpPr>
          <p:cNvPr id="6" name="Rectangle 5"/>
          <p:cNvSpPr/>
          <p:nvPr/>
        </p:nvSpPr>
        <p:spPr>
          <a:xfrm>
            <a:off x="107504" y="1898829"/>
            <a:ext cx="3291286"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9. Le </a:t>
            </a:r>
            <a:r>
              <a:rPr lang="fr-FR" sz="2800" b="1" dirty="0" err="1" smtClean="0">
                <a:latin typeface="Tahoma" pitchFamily="34" charset="0"/>
                <a:ea typeface="Tahoma" pitchFamily="34" charset="0"/>
                <a:cs typeface="Tahoma" pitchFamily="34" charset="0"/>
              </a:rPr>
              <a:t>smiley</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sourire à l'envers</a:t>
            </a:r>
            <a:endParaRPr lang="fr-FR" sz="2800" dirty="0">
              <a:latin typeface="Tahoma" pitchFamily="34" charset="0"/>
              <a:ea typeface="Tahoma" pitchFamily="34" charset="0"/>
              <a:cs typeface="Tahoma" pitchFamily="34" charset="0"/>
            </a:endParaRPr>
          </a:p>
        </p:txBody>
      </p:sp>
      <p:pic>
        <p:nvPicPr>
          <p:cNvPr id="39938" name="Picture 2" descr="https://m1.quebecormedia.com/emp/emp/Capture_d_e_cran_le_2022_08_01_a_16.43.3516f57076-2c04-4816-88b6-30299aaea4b6_ORIGINAL.jpg?impolicy=crop-resize&amp;x=0&amp;y=0&amp;w=336&amp;h=302&amp;width=925"/>
          <p:cNvPicPr>
            <a:picLocks noChangeAspect="1" noChangeArrowheads="1"/>
          </p:cNvPicPr>
          <p:nvPr/>
        </p:nvPicPr>
        <p:blipFill>
          <a:blip r:embed="rId2" cstate="print"/>
          <a:srcRect/>
          <a:stretch>
            <a:fillRect/>
          </a:stretch>
        </p:blipFill>
        <p:spPr bwMode="auto">
          <a:xfrm>
            <a:off x="4378202" y="188641"/>
            <a:ext cx="4514278" cy="405553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392396"/>
            <a:ext cx="8928992" cy="2215991"/>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 clin d'</a:t>
            </a:r>
            <a:r>
              <a:rPr kumimoji="0" lang="fr-FR" sz="2400" b="0" i="0" u="none" strike="noStrike" cap="none" normalizeH="0" baseline="0" dirty="0" err="1" smtClean="0">
                <a:ln>
                  <a:noFill/>
                </a:ln>
                <a:effectLst/>
                <a:latin typeface="Comic Sans MS" pitchFamily="66" charset="0"/>
                <a:cs typeface="Arial" pitchFamily="34" charset="0"/>
              </a:rPr>
              <a:t>oeil</a:t>
            </a:r>
            <a:r>
              <a:rPr kumimoji="0" lang="fr-FR" sz="2400" b="0" i="0" u="none" strike="noStrike" cap="none" normalizeH="0" baseline="0" dirty="0" smtClean="0">
                <a:ln>
                  <a:noFill/>
                </a:ln>
                <a:effectLst/>
                <a:latin typeface="Comic Sans MS" pitchFamily="66" charset="0"/>
                <a:cs typeface="Arial" pitchFamily="34" charset="0"/>
              </a:rPr>
              <a:t> polarise, ayant des interprétations contraires. Pour plusieurs, le clin d'</a:t>
            </a:r>
            <a:r>
              <a:rPr kumimoji="0" lang="fr-FR" sz="2400" b="0" i="0" u="none" strike="noStrike" cap="none" normalizeH="0" baseline="0" dirty="0" err="1" smtClean="0">
                <a:ln>
                  <a:noFill/>
                </a:ln>
                <a:effectLst/>
                <a:latin typeface="Comic Sans MS" pitchFamily="66" charset="0"/>
                <a:cs typeface="Arial" pitchFamily="34" charset="0"/>
              </a:rPr>
              <a:t>oeil</a:t>
            </a:r>
            <a:r>
              <a:rPr kumimoji="0" lang="fr-FR" sz="2400" b="0" i="0" u="none" strike="noStrike" cap="none" normalizeH="0" baseline="0" dirty="0" smtClean="0">
                <a:ln>
                  <a:noFill/>
                </a:ln>
                <a:effectLst/>
                <a:latin typeface="Comic Sans MS" pitchFamily="66" charset="0"/>
                <a:cs typeface="Arial" pitchFamily="34" charset="0"/>
              </a:rPr>
              <a:t> est utilisé afin de rassurer, émettre en visuel un esprit joueur et plein d'affection. Pour d'autres, le clin d'</a:t>
            </a:r>
            <a:r>
              <a:rPr kumimoji="0" lang="fr-FR" sz="2400" b="0" i="0" u="none" strike="noStrike" cap="none" normalizeH="0" baseline="0" dirty="0" err="1" smtClean="0">
                <a:ln>
                  <a:noFill/>
                </a:ln>
                <a:effectLst/>
                <a:latin typeface="Comic Sans MS" pitchFamily="66" charset="0"/>
                <a:cs typeface="Arial" pitchFamily="34" charset="0"/>
              </a:rPr>
              <a:t>oeil</a:t>
            </a:r>
            <a:r>
              <a:rPr kumimoji="0" lang="fr-FR" sz="2400" b="0" i="0" u="none" strike="noStrike" cap="none" normalizeH="0" baseline="0" dirty="0" smtClean="0">
                <a:ln>
                  <a:noFill/>
                </a:ln>
                <a:effectLst/>
                <a:latin typeface="Comic Sans MS" pitchFamily="66" charset="0"/>
                <a:cs typeface="Arial" pitchFamily="34" charset="0"/>
              </a:rPr>
              <a:t> insinue un flirt un peu trop intense et suggestif, ou un sarcasme évident où la personne qui vous l'envoie se paie votre tête. </a:t>
            </a:r>
          </a:p>
        </p:txBody>
      </p:sp>
      <p:sp>
        <p:nvSpPr>
          <p:cNvPr id="6" name="Rectangle 5"/>
          <p:cNvSpPr/>
          <p:nvPr/>
        </p:nvSpPr>
        <p:spPr>
          <a:xfrm>
            <a:off x="107504" y="1898829"/>
            <a:ext cx="3105337" cy="523220"/>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10. Le clin d'</a:t>
            </a:r>
            <a:r>
              <a:rPr lang="fr-FR" sz="2800" b="1" dirty="0" err="1" smtClean="0">
                <a:latin typeface="Tahoma" pitchFamily="34" charset="0"/>
                <a:ea typeface="Tahoma" pitchFamily="34" charset="0"/>
                <a:cs typeface="Tahoma" pitchFamily="34" charset="0"/>
              </a:rPr>
              <a:t>oeil</a:t>
            </a:r>
            <a:endParaRPr lang="fr-FR" sz="2800" dirty="0">
              <a:latin typeface="Tahoma" pitchFamily="34" charset="0"/>
              <a:ea typeface="Tahoma" pitchFamily="34" charset="0"/>
              <a:cs typeface="Tahoma" pitchFamily="34" charset="0"/>
            </a:endParaRPr>
          </a:p>
        </p:txBody>
      </p:sp>
      <p:pic>
        <p:nvPicPr>
          <p:cNvPr id="40962" name="Picture 2" descr="https://m1.quebecormedia.com/emp/emp/Capture_d_e_cran_le_2022_08_02_a_09.23.4596535613-8f8e-4e06-ac82-01bda3612bde_ORIGINAL.jpg?impolicy=crop-resize&amp;x=0&amp;y=0&amp;w=336&amp;h=302&amp;width=925"/>
          <p:cNvPicPr>
            <a:picLocks noChangeAspect="1" noChangeArrowheads="1"/>
          </p:cNvPicPr>
          <p:nvPr/>
        </p:nvPicPr>
        <p:blipFill>
          <a:blip r:embed="rId2" cstate="print"/>
          <a:srcRect/>
          <a:stretch>
            <a:fillRect/>
          </a:stretch>
        </p:blipFill>
        <p:spPr bwMode="auto">
          <a:xfrm>
            <a:off x="4380536" y="188640"/>
            <a:ext cx="4511944" cy="405343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5131059"/>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Celui-ci est simple à comprendre. Cet </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dégage des émotions de soulagement, un sentiment de paix et de calme. </a:t>
            </a:r>
          </a:p>
        </p:txBody>
      </p:sp>
      <p:sp>
        <p:nvSpPr>
          <p:cNvPr id="6" name="Rectangle 5"/>
          <p:cNvSpPr/>
          <p:nvPr/>
        </p:nvSpPr>
        <p:spPr>
          <a:xfrm>
            <a:off x="107504" y="1898829"/>
            <a:ext cx="4006225"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11. Les yeux fermés,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sourcils vers le bas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et bouche ouverte</a:t>
            </a:r>
            <a:endParaRPr lang="fr-FR" sz="2800" dirty="0">
              <a:latin typeface="Tahoma" pitchFamily="34" charset="0"/>
              <a:ea typeface="Tahoma" pitchFamily="34" charset="0"/>
              <a:cs typeface="Tahoma" pitchFamily="34" charset="0"/>
            </a:endParaRPr>
          </a:p>
        </p:txBody>
      </p:sp>
      <p:pic>
        <p:nvPicPr>
          <p:cNvPr id="41986" name="Picture 2" descr="https://m1.quebecormedia.com/emp/emp/Capture_d_e_cran_le_2022_08_02_a_09.46.39dec26596-0f79-4eda-b596-5d97afd145a5_ORIGINAL.jpg?impolicy=crop-resize&amp;x=0&amp;y=0&amp;w=336&amp;h=302&amp;width=925"/>
          <p:cNvPicPr>
            <a:picLocks noChangeAspect="1" noChangeArrowheads="1"/>
          </p:cNvPicPr>
          <p:nvPr/>
        </p:nvPicPr>
        <p:blipFill>
          <a:blip r:embed="rId2" cstate="print"/>
          <a:srcRect/>
          <a:stretch>
            <a:fillRect/>
          </a:stretch>
        </p:blipFill>
        <p:spPr bwMode="auto">
          <a:xfrm>
            <a:off x="4361646" y="188640"/>
            <a:ext cx="4530834" cy="407040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5131059"/>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Pour exprimer son enthousiasme et son amour à quelqu'un ou quelque chose, cet </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convient parfaitement. </a:t>
            </a:r>
          </a:p>
        </p:txBody>
      </p:sp>
      <p:sp>
        <p:nvSpPr>
          <p:cNvPr id="6" name="Rectangle 5"/>
          <p:cNvSpPr/>
          <p:nvPr/>
        </p:nvSpPr>
        <p:spPr>
          <a:xfrm>
            <a:off x="107504" y="1898829"/>
            <a:ext cx="4097597" cy="523220"/>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12. Les yeux en </a:t>
            </a:r>
            <a:r>
              <a:rPr lang="fr-FR" sz="2800" b="1" dirty="0" err="1" smtClean="0">
                <a:latin typeface="Tahoma" pitchFamily="34" charset="0"/>
                <a:ea typeface="Tahoma" pitchFamily="34" charset="0"/>
                <a:cs typeface="Tahoma" pitchFamily="34" charset="0"/>
              </a:rPr>
              <a:t>coeur</a:t>
            </a:r>
            <a:endParaRPr lang="fr-FR" sz="2800" dirty="0">
              <a:latin typeface="Tahoma" pitchFamily="34" charset="0"/>
              <a:ea typeface="Tahoma" pitchFamily="34" charset="0"/>
              <a:cs typeface="Tahoma" pitchFamily="34" charset="0"/>
            </a:endParaRPr>
          </a:p>
        </p:txBody>
      </p:sp>
      <p:pic>
        <p:nvPicPr>
          <p:cNvPr id="43010" name="Picture 2" descr="https://m1.quebecormedia.com/emp/emp/Capture_d_e_cran_le_2022_08_02_a_09.48.35bb11ec54-04bb-4220-8116-d50fafa4635c_ORIGINAL.jpg?impolicy=crop-resize&amp;x=0&amp;y=0&amp;w=336&amp;h=302&amp;width=925"/>
          <p:cNvPicPr>
            <a:picLocks noChangeAspect="1" noChangeArrowheads="1"/>
          </p:cNvPicPr>
          <p:nvPr/>
        </p:nvPicPr>
        <p:blipFill>
          <a:blip r:embed="rId2" cstate="print"/>
          <a:srcRect/>
          <a:stretch>
            <a:fillRect/>
          </a:stretch>
        </p:blipFill>
        <p:spPr bwMode="auto">
          <a:xfrm>
            <a:off x="4403895" y="188640"/>
            <a:ext cx="4488585" cy="403244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8"/>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Ici, plusieurs sens sont possibles. Le premier étant un baiser soufflé, pour signifier de l'affection. Le deuxième sens est celui d'un sifflement feignant l'innocence du genre «il n'y a rien à voir ici». Certains individus y voient aussi un </a:t>
            </a:r>
            <a:r>
              <a:rPr kumimoji="0" lang="fr-FR" sz="2400" b="0" i="0" u="none" strike="noStrike" cap="none" normalizeH="0" baseline="0" dirty="0" err="1" smtClean="0">
                <a:ln>
                  <a:noFill/>
                </a:ln>
                <a:effectLst/>
                <a:latin typeface="Comic Sans MS" pitchFamily="66" charset="0"/>
                <a:cs typeface="Arial" pitchFamily="34" charset="0"/>
              </a:rPr>
              <a:t>duckface</a:t>
            </a:r>
            <a:r>
              <a:rPr kumimoji="0" lang="fr-FR" sz="2400" b="0" i="0" u="none" strike="noStrike" cap="none" normalizeH="0" baseline="0" dirty="0" smtClean="0">
                <a:ln>
                  <a:noFill/>
                </a:ln>
                <a:effectLst/>
                <a:latin typeface="Comic Sans MS" pitchFamily="66" charset="0"/>
                <a:cs typeface="Arial" pitchFamily="34" charset="0"/>
              </a:rPr>
              <a:t>. </a:t>
            </a:r>
          </a:p>
        </p:txBody>
      </p:sp>
      <p:sp>
        <p:nvSpPr>
          <p:cNvPr id="6" name="Rectangle 5"/>
          <p:cNvSpPr/>
          <p:nvPr/>
        </p:nvSpPr>
        <p:spPr>
          <a:xfrm>
            <a:off x="107504" y="1898829"/>
            <a:ext cx="4038285"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13. Les </a:t>
            </a:r>
            <a:r>
              <a:rPr lang="fr-FR" sz="2800" b="1" dirty="0" err="1" smtClean="0">
                <a:latin typeface="Tahoma" pitchFamily="34" charset="0"/>
                <a:ea typeface="Tahoma" pitchFamily="34" charset="0"/>
                <a:cs typeface="Tahoma" pitchFamily="34" charset="0"/>
              </a:rPr>
              <a:t>smileys</a:t>
            </a:r>
            <a:r>
              <a:rPr lang="fr-FR" sz="2800" b="1" dirty="0" smtClean="0">
                <a:latin typeface="Tahoma" pitchFamily="34" charset="0"/>
                <a:ea typeface="Tahoma" pitchFamily="34" charset="0"/>
                <a:cs typeface="Tahoma" pitchFamily="34" charset="0"/>
              </a:rPr>
              <a:t> avec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la bouche qui souffle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un baisé</a:t>
            </a:r>
            <a:endParaRPr lang="fr-FR" sz="2800" dirty="0">
              <a:latin typeface="Tahoma" pitchFamily="34" charset="0"/>
              <a:ea typeface="Tahoma" pitchFamily="34" charset="0"/>
              <a:cs typeface="Tahoma" pitchFamily="34" charset="0"/>
            </a:endParaRPr>
          </a:p>
        </p:txBody>
      </p:sp>
      <p:pic>
        <p:nvPicPr>
          <p:cNvPr id="44034" name="Picture 2" descr="https://m1.quebecormedia.com/emp/emp/Capture_d_e_cran_le_2022_08_02_a_10.11.53288005db-cc0f-402c-a107-52d2527c0e0f_ORIGINAL.jpg?impolicy=crop-resize&amp;x=0&amp;y=0&amp;w=336&amp;h=302&amp;width=925"/>
          <p:cNvPicPr>
            <a:picLocks noChangeAspect="1" noChangeArrowheads="1"/>
          </p:cNvPicPr>
          <p:nvPr/>
        </p:nvPicPr>
        <p:blipFill>
          <a:blip r:embed="rId2" cstate="print"/>
          <a:srcRect/>
          <a:stretch>
            <a:fillRect/>
          </a:stretch>
        </p:blipFill>
        <p:spPr bwMode="auto">
          <a:xfrm>
            <a:off x="4459391" y="188639"/>
            <a:ext cx="4505097" cy="404728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9"/>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Les </a:t>
            </a:r>
            <a:r>
              <a:rPr kumimoji="0" lang="fr-FR" sz="2400" b="0" i="0" u="none" strike="noStrike" cap="none" normalizeH="0" baseline="0" dirty="0" err="1" smtClean="0">
                <a:ln>
                  <a:noFill/>
                </a:ln>
                <a:effectLst/>
                <a:latin typeface="Comic Sans MS" pitchFamily="66" charset="0"/>
                <a:cs typeface="Arial" pitchFamily="34" charset="0"/>
              </a:rPr>
              <a:t>émojis</a:t>
            </a:r>
            <a:r>
              <a:rPr kumimoji="0" lang="fr-FR" sz="2400" b="0" i="0" u="none" strike="noStrike" cap="none" normalizeH="0" baseline="0" dirty="0" smtClean="0">
                <a:ln>
                  <a:noFill/>
                </a:ln>
                <a:effectLst/>
                <a:latin typeface="Comic Sans MS" pitchFamily="66" charset="0"/>
                <a:cs typeface="Arial" pitchFamily="34" charset="0"/>
              </a:rPr>
              <a:t> à la langue sortie sont différentes variantes pour exprimer à quelqu'un qu'on blague. Ces </a:t>
            </a:r>
            <a:r>
              <a:rPr kumimoji="0" lang="fr-FR" sz="2400" b="0" i="0" u="none" strike="noStrike" cap="none" normalizeH="0" baseline="0" dirty="0" err="1" smtClean="0">
                <a:ln>
                  <a:noFill/>
                </a:ln>
                <a:effectLst/>
                <a:latin typeface="Comic Sans MS" pitchFamily="66" charset="0"/>
                <a:cs typeface="Arial" pitchFamily="34" charset="0"/>
              </a:rPr>
              <a:t>émojis</a:t>
            </a:r>
            <a:r>
              <a:rPr kumimoji="0" lang="fr-FR" sz="2400" b="0" i="0" u="none" strike="noStrike" cap="none" normalizeH="0" baseline="0" dirty="0" smtClean="0">
                <a:ln>
                  <a:noFill/>
                </a:ln>
                <a:effectLst/>
                <a:latin typeface="Comic Sans MS" pitchFamily="66" charset="0"/>
                <a:cs typeface="Arial" pitchFamily="34" charset="0"/>
              </a:rPr>
              <a:t> sont là parfois pour alléger une conversation qui prend une tournure non désirée. </a:t>
            </a:r>
          </a:p>
        </p:txBody>
      </p:sp>
      <p:sp>
        <p:nvSpPr>
          <p:cNvPr id="6" name="Rectangle 5"/>
          <p:cNvSpPr/>
          <p:nvPr/>
        </p:nvSpPr>
        <p:spPr>
          <a:xfrm>
            <a:off x="107504" y="1898829"/>
            <a:ext cx="3089307"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14. Les </a:t>
            </a:r>
            <a:r>
              <a:rPr lang="fr-FR" sz="2800" b="1" dirty="0" err="1" smtClean="0">
                <a:latin typeface="Tahoma" pitchFamily="34" charset="0"/>
                <a:ea typeface="Tahoma" pitchFamily="34" charset="0"/>
                <a:cs typeface="Tahoma" pitchFamily="34" charset="0"/>
              </a:rPr>
              <a:t>smileys</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de langue sortie</a:t>
            </a:r>
            <a:endParaRPr lang="fr-FR" sz="2800" dirty="0">
              <a:latin typeface="Tahoma" pitchFamily="34" charset="0"/>
              <a:ea typeface="Tahoma" pitchFamily="34" charset="0"/>
              <a:cs typeface="Tahoma" pitchFamily="34" charset="0"/>
            </a:endParaRPr>
          </a:p>
        </p:txBody>
      </p:sp>
      <p:pic>
        <p:nvPicPr>
          <p:cNvPr id="45058" name="Picture 2" descr="https://m1.quebecormedia.com/emp/emp/Capture_d_e_cran_le_2022_08_02_a_10.14.279ad5d49d-df2c-4a9c-bda3-ee83e142c6d4_ORIGINAL.jpg?impolicy=crop-resize&amp;x=0&amp;y=0&amp;w=336&amp;h=302&amp;width=925"/>
          <p:cNvPicPr>
            <a:picLocks noChangeAspect="1" noChangeArrowheads="1"/>
          </p:cNvPicPr>
          <p:nvPr/>
        </p:nvPicPr>
        <p:blipFill>
          <a:blip r:embed="rId2" cstate="print"/>
          <a:srcRect/>
          <a:stretch>
            <a:fillRect/>
          </a:stretch>
        </p:blipFill>
        <p:spPr bwMode="auto">
          <a:xfrm>
            <a:off x="4403895" y="188640"/>
            <a:ext cx="4488585" cy="403244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5"/>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à la signification la plus cool, simplement. Il indique que tout est </a:t>
            </a:r>
            <a:r>
              <a:rPr kumimoji="0" lang="fr-FR" sz="2400" b="0" i="0" u="none" strike="noStrike" cap="none" normalizeH="0" baseline="0" dirty="0" err="1" smtClean="0">
                <a:ln>
                  <a:noFill/>
                </a:ln>
                <a:effectLst/>
                <a:latin typeface="Comic Sans MS" pitchFamily="66" charset="0"/>
                <a:cs typeface="Arial" pitchFamily="34" charset="0"/>
              </a:rPr>
              <a:t>chill</a:t>
            </a:r>
            <a:r>
              <a:rPr kumimoji="0" lang="fr-FR" sz="2400" b="0" i="0" u="none" strike="noStrike" cap="none" normalizeH="0" baseline="0" dirty="0" smtClean="0">
                <a:ln>
                  <a:noFill/>
                </a:ln>
                <a:effectLst/>
                <a:latin typeface="Comic Sans MS" pitchFamily="66" charset="0"/>
                <a:cs typeface="Arial" pitchFamily="34" charset="0"/>
              </a:rPr>
              <a:t>. il peut aussi indiquer une attitude désinvolte, confiante et que quelque chose est excellent.</a:t>
            </a:r>
          </a:p>
        </p:txBody>
      </p:sp>
      <p:sp>
        <p:nvSpPr>
          <p:cNvPr id="6" name="Rectangle 5"/>
          <p:cNvSpPr/>
          <p:nvPr/>
        </p:nvSpPr>
        <p:spPr>
          <a:xfrm>
            <a:off x="107504" y="1898829"/>
            <a:ext cx="3853940"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15.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aux lunettes fumées</a:t>
            </a:r>
            <a:endParaRPr lang="fr-FR" sz="2800" dirty="0">
              <a:latin typeface="Tahoma" pitchFamily="34" charset="0"/>
              <a:ea typeface="Tahoma" pitchFamily="34" charset="0"/>
              <a:cs typeface="Tahoma" pitchFamily="34" charset="0"/>
            </a:endParaRPr>
          </a:p>
        </p:txBody>
      </p:sp>
      <p:pic>
        <p:nvPicPr>
          <p:cNvPr id="46082" name="Picture 2" descr="https://m1.quebecormedia.com/emp/emp/Capture_d_e_cran_le_2022_08_02_a_10.18.413f214ab4-2e21-4db9-b327-c8b1f13c0538_ORIGINAL.jpg?impolicy=crop-resize&amp;x=0&amp;y=0&amp;w=336&amp;h=302&amp;width=925"/>
          <p:cNvPicPr>
            <a:picLocks noChangeAspect="1" noChangeArrowheads="1"/>
          </p:cNvPicPr>
          <p:nvPr/>
        </p:nvPicPr>
        <p:blipFill>
          <a:blip r:embed="rId2" cstate="print"/>
          <a:srcRect/>
          <a:stretch>
            <a:fillRect/>
          </a:stretch>
        </p:blipFill>
        <p:spPr bwMode="auto">
          <a:xfrm>
            <a:off x="4449944" y="188640"/>
            <a:ext cx="4442536" cy="399107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5131061"/>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Flirt, coquineries et suggestions sexy sont au menu avec cet </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À ne pas envoyer à n'importe qui! </a:t>
            </a:r>
          </a:p>
        </p:txBody>
      </p:sp>
      <p:sp>
        <p:nvSpPr>
          <p:cNvPr id="6" name="Rectangle 5"/>
          <p:cNvSpPr/>
          <p:nvPr/>
        </p:nvSpPr>
        <p:spPr>
          <a:xfrm>
            <a:off x="107504" y="1898829"/>
            <a:ext cx="3416320"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16.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aux yeux coquins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et sourire en coin</a:t>
            </a:r>
            <a:endParaRPr lang="fr-FR" sz="2800" dirty="0">
              <a:latin typeface="Tahoma" pitchFamily="34" charset="0"/>
              <a:ea typeface="Tahoma" pitchFamily="34" charset="0"/>
              <a:cs typeface="Tahoma" pitchFamily="34" charset="0"/>
            </a:endParaRPr>
          </a:p>
        </p:txBody>
      </p:sp>
      <p:pic>
        <p:nvPicPr>
          <p:cNvPr id="47106" name="Picture 2" descr="https://m1.quebecormedia.com/emp/emp/Capture_d_e_cran_le_2022_08_02_a_17.16.49b5c990ac-db0d-40b0-8d05-0865905a6385_ORIGINAL.jpg?impolicy=crop-resize&amp;x=0&amp;y=0&amp;w=250&amp;h=242&amp;width=925"/>
          <p:cNvPicPr>
            <a:picLocks noChangeAspect="1" noChangeArrowheads="1"/>
          </p:cNvPicPr>
          <p:nvPr/>
        </p:nvPicPr>
        <p:blipFill>
          <a:blip r:embed="rId2" cstate="print"/>
          <a:srcRect/>
          <a:stretch>
            <a:fillRect/>
          </a:stretch>
        </p:blipFill>
        <p:spPr bwMode="auto">
          <a:xfrm>
            <a:off x="4652859" y="188640"/>
            <a:ext cx="4167613" cy="403244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5"/>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ci-dessus indique l'irritation, le scepticisme, la mauvaise humeur. Si vous recevez ce </a:t>
            </a:r>
            <a:r>
              <a:rPr kumimoji="0" lang="fr-FR" sz="2400" b="0" i="0" u="none" strike="noStrike" cap="none" normalizeH="0" baseline="0" dirty="0" err="1" smtClean="0">
                <a:ln>
                  <a:noFill/>
                </a:ln>
                <a:effectLst/>
                <a:latin typeface="Comic Sans MS" pitchFamily="66" charset="0"/>
                <a:cs typeface="Arial" pitchFamily="34" charset="0"/>
              </a:rPr>
              <a:t>smiley</a:t>
            </a:r>
            <a:r>
              <a:rPr kumimoji="0" lang="fr-FR" sz="2400" b="0" i="0" u="none" strike="noStrike" cap="none" normalizeH="0" baseline="0" dirty="0" smtClean="0">
                <a:ln>
                  <a:noFill/>
                </a:ln>
                <a:effectLst/>
                <a:latin typeface="Comic Sans MS" pitchFamily="66" charset="0"/>
                <a:cs typeface="Arial" pitchFamily="34" charset="0"/>
              </a:rPr>
              <a:t>, demandez-vous si vous embêtez votre interlocuteur. </a:t>
            </a:r>
          </a:p>
        </p:txBody>
      </p:sp>
      <p:sp>
        <p:nvSpPr>
          <p:cNvPr id="6" name="Rectangle 5"/>
          <p:cNvSpPr/>
          <p:nvPr/>
        </p:nvSpPr>
        <p:spPr>
          <a:xfrm>
            <a:off x="107504" y="1898829"/>
            <a:ext cx="4176143" cy="523220"/>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17.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découragé</a:t>
            </a:r>
            <a:endParaRPr lang="fr-FR" sz="2800" dirty="0">
              <a:latin typeface="Tahoma" pitchFamily="34" charset="0"/>
              <a:ea typeface="Tahoma" pitchFamily="34" charset="0"/>
              <a:cs typeface="Tahoma" pitchFamily="34" charset="0"/>
            </a:endParaRPr>
          </a:p>
        </p:txBody>
      </p:sp>
      <p:pic>
        <p:nvPicPr>
          <p:cNvPr id="48130" name="Picture 2" descr="https://m1.quebecormedia.com/emp/emp/Capture_d_e_cran_le_2022_08_02_a_17.20.096b5ac62b-9786-4cca-9b91-424a66ead8f5_ORIGINAL.jpg?impolicy=crop-resize&amp;x=0&amp;y=0&amp;w=250&amp;h=242&amp;width=925"/>
          <p:cNvPicPr>
            <a:picLocks noChangeAspect="1" noChangeArrowheads="1"/>
          </p:cNvPicPr>
          <p:nvPr/>
        </p:nvPicPr>
        <p:blipFill>
          <a:blip r:embed="rId2" cstate="print"/>
          <a:srcRect/>
          <a:stretch>
            <a:fillRect/>
          </a:stretch>
        </p:blipFill>
        <p:spPr bwMode="auto">
          <a:xfrm>
            <a:off x="4724866" y="188640"/>
            <a:ext cx="4167614" cy="403244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9"/>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Selon le degré de l'émotion, les </a:t>
            </a:r>
            <a:r>
              <a:rPr kumimoji="0" lang="fr-FR" sz="2400" b="0" i="0" u="none" strike="noStrike" cap="none" normalizeH="0" baseline="0" dirty="0" err="1" smtClean="0">
                <a:ln>
                  <a:noFill/>
                </a:ln>
                <a:effectLst/>
                <a:latin typeface="Comic Sans MS" pitchFamily="66" charset="0"/>
                <a:cs typeface="Arial" pitchFamily="34" charset="0"/>
              </a:rPr>
              <a:t>smileys</a:t>
            </a:r>
            <a:r>
              <a:rPr kumimoji="0" lang="fr-FR" sz="2400" b="0" i="0" u="none" strike="noStrike" cap="none" normalizeH="0" baseline="0" dirty="0" smtClean="0">
                <a:ln>
                  <a:noFill/>
                </a:ln>
                <a:effectLst/>
                <a:latin typeface="Comic Sans MS" pitchFamily="66" charset="0"/>
                <a:cs typeface="Arial" pitchFamily="34" charset="0"/>
              </a:rPr>
              <a:t> qui expriment le mécontentement et une certaine colère sont bien utiles. Plus souvent, ils sont utilisés pour ventiler à ses amis plutôt qu'à ceux qui font vivre de telles émotions. </a:t>
            </a:r>
          </a:p>
        </p:txBody>
      </p:sp>
      <p:sp>
        <p:nvSpPr>
          <p:cNvPr id="6" name="Rectangle 5"/>
          <p:cNvSpPr/>
          <p:nvPr/>
        </p:nvSpPr>
        <p:spPr>
          <a:xfrm>
            <a:off x="107504" y="1898829"/>
            <a:ext cx="4184159" cy="523220"/>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18. Les visages fâchés</a:t>
            </a:r>
            <a:endParaRPr lang="fr-FR" sz="2800" dirty="0">
              <a:latin typeface="Tahoma" pitchFamily="34" charset="0"/>
              <a:ea typeface="Tahoma" pitchFamily="34" charset="0"/>
              <a:cs typeface="Tahoma" pitchFamily="34" charset="0"/>
            </a:endParaRPr>
          </a:p>
        </p:txBody>
      </p:sp>
      <p:pic>
        <p:nvPicPr>
          <p:cNvPr id="49154" name="Picture 2" descr="https://m1.quebecormedia.com/emp/emp/Capture_d_e_cran_le_2022_08_02_a_16.33.282715be29-5cf8-4050-91ae-b438699aa7ca_ORIGINAL.jpg?impolicy=crop-resize&amp;x=0&amp;y=0&amp;w=254&amp;h=264&amp;width=925"/>
          <p:cNvPicPr>
            <a:picLocks noChangeAspect="1" noChangeArrowheads="1"/>
          </p:cNvPicPr>
          <p:nvPr/>
        </p:nvPicPr>
        <p:blipFill>
          <a:blip r:embed="rId2" cstate="print"/>
          <a:srcRect/>
          <a:stretch>
            <a:fillRect/>
          </a:stretch>
        </p:blipFill>
        <p:spPr bwMode="auto">
          <a:xfrm>
            <a:off x="4934680" y="188640"/>
            <a:ext cx="3885792" cy="4037024"/>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5131061"/>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 salut de l'armée fait signe de respect envers une personne ou une situation.  </a:t>
            </a:r>
          </a:p>
        </p:txBody>
      </p:sp>
      <p:sp>
        <p:nvSpPr>
          <p:cNvPr id="6" name="Rectangle 5"/>
          <p:cNvSpPr/>
          <p:nvPr/>
        </p:nvSpPr>
        <p:spPr>
          <a:xfrm>
            <a:off x="107504" y="1898829"/>
            <a:ext cx="3619902"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19. Le </a:t>
            </a:r>
            <a:r>
              <a:rPr lang="fr-FR" sz="2800" b="1" dirty="0" err="1" smtClean="0">
                <a:latin typeface="Tahoma" pitchFamily="34" charset="0"/>
                <a:ea typeface="Tahoma" pitchFamily="34" charset="0"/>
                <a:cs typeface="Tahoma" pitchFamily="34" charset="0"/>
              </a:rPr>
              <a:t>smiley</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«Salut de l'armée»</a:t>
            </a:r>
            <a:endParaRPr lang="fr-FR" sz="2800" dirty="0">
              <a:latin typeface="Tahoma" pitchFamily="34" charset="0"/>
              <a:ea typeface="Tahoma" pitchFamily="34" charset="0"/>
              <a:cs typeface="Tahoma" pitchFamily="34" charset="0"/>
            </a:endParaRPr>
          </a:p>
        </p:txBody>
      </p:sp>
      <p:pic>
        <p:nvPicPr>
          <p:cNvPr id="50178" name="Picture 2" descr="https://m1.quebecormedia.com/emp/emp/Capture_d_e_cran_le_2022_08_02_a_12.11.291b036dbb-fdd2-4b3a-b2a7-fe7a492c412d_ORIGINAL.jpg?impolicy=crop-resize&amp;x=0&amp;y=0&amp;w=242&amp;h=252&amp;width=925"/>
          <p:cNvPicPr>
            <a:picLocks noChangeAspect="1" noChangeArrowheads="1"/>
          </p:cNvPicPr>
          <p:nvPr/>
        </p:nvPicPr>
        <p:blipFill>
          <a:blip r:embed="rId2" cstate="print"/>
          <a:srcRect/>
          <a:stretch>
            <a:fillRect/>
          </a:stretch>
        </p:blipFill>
        <p:spPr bwMode="auto">
          <a:xfrm>
            <a:off x="4955598" y="188640"/>
            <a:ext cx="3864874" cy="4023649"/>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5"/>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 petit diable mauve indique des comportements pas du tout sages. Il indique un désir de désobéir. S'utilise très bien dans des </a:t>
            </a:r>
            <a:r>
              <a:rPr kumimoji="0" lang="fr-FR" sz="2400" b="0" i="0" u="none" strike="noStrike" cap="none" normalizeH="0" baseline="0" dirty="0" err="1" smtClean="0">
                <a:ln>
                  <a:noFill/>
                </a:ln>
                <a:effectLst/>
                <a:latin typeface="Comic Sans MS" pitchFamily="66" charset="0"/>
                <a:cs typeface="Arial" pitchFamily="34" charset="0"/>
              </a:rPr>
              <a:t>textos</a:t>
            </a:r>
            <a:r>
              <a:rPr kumimoji="0" lang="fr-FR" sz="2400" b="0" i="0" u="none" strike="noStrike" cap="none" normalizeH="0" baseline="0" dirty="0" smtClean="0">
                <a:ln>
                  <a:noFill/>
                </a:ln>
                <a:effectLst/>
                <a:latin typeface="Comic Sans MS" pitchFamily="66" charset="0"/>
                <a:cs typeface="Arial" pitchFamily="34" charset="0"/>
              </a:rPr>
              <a:t> coquins. </a:t>
            </a:r>
          </a:p>
        </p:txBody>
      </p:sp>
      <p:sp>
        <p:nvSpPr>
          <p:cNvPr id="6" name="Rectangle 5"/>
          <p:cNvSpPr/>
          <p:nvPr/>
        </p:nvSpPr>
        <p:spPr>
          <a:xfrm>
            <a:off x="107504" y="1898829"/>
            <a:ext cx="4716356"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20. Le diable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 sourire machiavélique</a:t>
            </a:r>
            <a:endParaRPr lang="fr-FR" sz="2800" dirty="0">
              <a:latin typeface="Tahoma" pitchFamily="34" charset="0"/>
              <a:ea typeface="Tahoma" pitchFamily="34" charset="0"/>
              <a:cs typeface="Tahoma" pitchFamily="34" charset="0"/>
            </a:endParaRPr>
          </a:p>
        </p:txBody>
      </p:sp>
      <p:pic>
        <p:nvPicPr>
          <p:cNvPr id="51202" name="Picture 2" descr="https://m1.quebecormedia.com/emp/emp/Capture_d_e_cran_le_2022_08_02_a_17.14.20f88d1d97-39dc-4ba5-aa47-6f5f032a4b7b_ORIGINAL.jpg?impolicy=crop-resize&amp;x=0&amp;y=0&amp;w=250&amp;h=248&amp;width=925"/>
          <p:cNvPicPr>
            <a:picLocks noChangeAspect="1" noChangeArrowheads="1"/>
          </p:cNvPicPr>
          <p:nvPr/>
        </p:nvPicPr>
        <p:blipFill>
          <a:blip r:embed="rId2" cstate="print"/>
          <a:srcRect/>
          <a:stretch>
            <a:fillRect/>
          </a:stretch>
        </p:blipFill>
        <p:spPr bwMode="auto">
          <a:xfrm>
            <a:off x="4829284" y="188640"/>
            <a:ext cx="4063196" cy="403244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9"/>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Encore une fois, un </a:t>
            </a:r>
            <a:r>
              <a:rPr kumimoji="0" lang="fr-FR" sz="2400" b="0" i="0" u="none" strike="noStrike" cap="none" normalizeH="0" baseline="0" dirty="0" err="1" smtClean="0">
                <a:ln>
                  <a:noFill/>
                </a:ln>
                <a:effectLst/>
                <a:latin typeface="Comic Sans MS" pitchFamily="66" charset="0"/>
                <a:cs typeface="Arial" pitchFamily="34" charset="0"/>
              </a:rPr>
              <a:t>smiley</a:t>
            </a:r>
            <a:r>
              <a:rPr kumimoji="0" lang="fr-FR" sz="2400" b="0" i="0" u="none" strike="noStrike" cap="none" normalizeH="0" baseline="0" dirty="0" smtClean="0">
                <a:ln>
                  <a:noFill/>
                </a:ln>
                <a:effectLst/>
                <a:latin typeface="Comic Sans MS" pitchFamily="66" charset="0"/>
                <a:cs typeface="Arial" pitchFamily="34" charset="0"/>
              </a:rPr>
              <a:t> qui confond ceux qui le voient. L'utilisation moderne est surtout pour indiquer le désir sexuel pour une personne. Parfois il peut aussi exprimer qu'on a un </a:t>
            </a:r>
            <a:r>
              <a:rPr kumimoji="0" lang="fr-FR" sz="2400" b="0" i="0" u="none" strike="noStrike" cap="none" normalizeH="0" baseline="0" dirty="0" err="1" smtClean="0">
                <a:ln>
                  <a:noFill/>
                </a:ln>
                <a:effectLst/>
                <a:latin typeface="Comic Sans MS" pitchFamily="66" charset="0"/>
                <a:cs typeface="Arial" pitchFamily="34" charset="0"/>
              </a:rPr>
              <a:t>craving</a:t>
            </a:r>
            <a:r>
              <a:rPr kumimoji="0" lang="fr-FR" sz="2400" b="0" i="0" u="none" strike="noStrike" cap="none" normalizeH="0" baseline="0" dirty="0" smtClean="0">
                <a:ln>
                  <a:noFill/>
                </a:ln>
                <a:effectLst/>
                <a:latin typeface="Comic Sans MS" pitchFamily="66" charset="0"/>
                <a:cs typeface="Arial" pitchFamily="34" charset="0"/>
              </a:rPr>
              <a:t> pour de la nourriture savoureuse. </a:t>
            </a:r>
          </a:p>
        </p:txBody>
      </p:sp>
      <p:sp>
        <p:nvSpPr>
          <p:cNvPr id="6" name="Rectangle 5"/>
          <p:cNvSpPr/>
          <p:nvPr/>
        </p:nvSpPr>
        <p:spPr>
          <a:xfrm>
            <a:off x="107504" y="1898829"/>
            <a:ext cx="3821880" cy="523220"/>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21.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qui bave</a:t>
            </a:r>
            <a:endParaRPr lang="fr-FR" sz="2800" dirty="0">
              <a:latin typeface="Tahoma" pitchFamily="34" charset="0"/>
              <a:ea typeface="Tahoma" pitchFamily="34" charset="0"/>
              <a:cs typeface="Tahoma" pitchFamily="34" charset="0"/>
            </a:endParaRPr>
          </a:p>
        </p:txBody>
      </p:sp>
      <p:pic>
        <p:nvPicPr>
          <p:cNvPr id="52226" name="Picture 2" descr="https://m1.quebecormedia.com/emp/emp/Capture_d_e_cran_le_2022_08_02_a_17.16.39ae7bae6f-4878-45c1-870f-7a3f5cfa022e_ORIGINAL.jpg?impolicy=crop-resize&amp;x=0&amp;y=0&amp;w=250&amp;h=248&amp;width=925"/>
          <p:cNvPicPr>
            <a:picLocks noChangeAspect="1" noChangeArrowheads="1"/>
          </p:cNvPicPr>
          <p:nvPr/>
        </p:nvPicPr>
        <p:blipFill>
          <a:blip r:embed="rId2" cstate="print"/>
          <a:srcRect/>
          <a:stretch>
            <a:fillRect/>
          </a:stretch>
        </p:blipFill>
        <p:spPr bwMode="auto">
          <a:xfrm>
            <a:off x="4757276" y="188640"/>
            <a:ext cx="4063196" cy="4032448"/>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5"/>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dont on avait besoin sans vraiment le savoir. Le visage fondant exprime le sarcasme, l'impression de mourir lentement, au sens figuré évidemment, et la honte. </a:t>
            </a:r>
          </a:p>
        </p:txBody>
      </p:sp>
      <p:sp>
        <p:nvSpPr>
          <p:cNvPr id="6" name="Rectangle 5"/>
          <p:cNvSpPr/>
          <p:nvPr/>
        </p:nvSpPr>
        <p:spPr>
          <a:xfrm>
            <a:off x="107504" y="1898829"/>
            <a:ext cx="3475631"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22.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de visage qui fond</a:t>
            </a:r>
            <a:endParaRPr lang="fr-FR" sz="2800" dirty="0">
              <a:latin typeface="Tahoma" pitchFamily="34" charset="0"/>
              <a:ea typeface="Tahoma" pitchFamily="34" charset="0"/>
              <a:cs typeface="Tahoma" pitchFamily="34" charset="0"/>
            </a:endParaRPr>
          </a:p>
        </p:txBody>
      </p:sp>
      <p:pic>
        <p:nvPicPr>
          <p:cNvPr id="53250" name="Picture 2" descr="https://m1.quebecormedia.com/emp/emp/Capture_d_e_cran_le_2022_08_02_a_11.50.23e8d16339-86cb-4f50-bffd-09c675df7d97_ORIGINAL.jpg?impolicy=crop-resize&amp;x=0&amp;y=0&amp;w=336&amp;h=302&amp;width=925"/>
          <p:cNvPicPr>
            <a:picLocks noChangeAspect="1" noChangeArrowheads="1"/>
          </p:cNvPicPr>
          <p:nvPr/>
        </p:nvPicPr>
        <p:blipFill>
          <a:blip r:embed="rId2" cstate="print"/>
          <a:srcRect/>
          <a:stretch>
            <a:fillRect/>
          </a:stretch>
        </p:blipFill>
        <p:spPr bwMode="auto">
          <a:xfrm>
            <a:off x="4403895" y="188641"/>
            <a:ext cx="4488585" cy="4032448"/>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29"/>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Les émotions générées par ces </a:t>
            </a:r>
            <a:r>
              <a:rPr kumimoji="0" lang="fr-FR" sz="2400" b="0" i="0" u="none" strike="noStrike" cap="none" normalizeH="0" baseline="0" dirty="0" err="1" smtClean="0">
                <a:ln>
                  <a:noFill/>
                </a:ln>
                <a:effectLst/>
                <a:latin typeface="Comic Sans MS" pitchFamily="66" charset="0"/>
                <a:cs typeface="Arial" pitchFamily="34" charset="0"/>
              </a:rPr>
              <a:t>smileys</a:t>
            </a:r>
            <a:r>
              <a:rPr kumimoji="0" lang="fr-FR" sz="2400" b="0" i="0" u="none" strike="noStrike" cap="none" normalizeH="0" baseline="0" dirty="0" smtClean="0">
                <a:ln>
                  <a:noFill/>
                </a:ln>
                <a:effectLst/>
                <a:latin typeface="Comic Sans MS" pitchFamily="66" charset="0"/>
                <a:cs typeface="Arial" pitchFamily="34" charset="0"/>
              </a:rPr>
              <a:t> sont celles d'un besoin de digérer l'information, un sentiment d'inconfort. Les émotions négatives modérées dont bien représentées par ces </a:t>
            </a:r>
            <a:r>
              <a:rPr kumimoji="0" lang="fr-FR" sz="2400" b="0" i="0" u="none" strike="noStrike" cap="none" normalizeH="0" baseline="0" dirty="0" err="1" smtClean="0">
                <a:ln>
                  <a:noFill/>
                </a:ln>
                <a:effectLst/>
                <a:latin typeface="Comic Sans MS" pitchFamily="66" charset="0"/>
                <a:cs typeface="Arial" pitchFamily="34" charset="0"/>
              </a:rPr>
              <a:t>émojis</a:t>
            </a:r>
            <a:r>
              <a:rPr kumimoji="0" lang="fr-FR" sz="2400" b="0" i="0" u="none" strike="noStrike" cap="none" normalizeH="0" baseline="0" dirty="0" smtClean="0">
                <a:ln>
                  <a:noFill/>
                </a:ln>
                <a:effectLst/>
                <a:latin typeface="Comic Sans MS" pitchFamily="66" charset="0"/>
                <a:cs typeface="Arial" pitchFamily="34" charset="0"/>
              </a:rPr>
              <a:t>.</a:t>
            </a:r>
          </a:p>
        </p:txBody>
      </p:sp>
      <p:sp>
        <p:nvSpPr>
          <p:cNvPr id="6" name="Rectangle 5"/>
          <p:cNvSpPr/>
          <p:nvPr/>
        </p:nvSpPr>
        <p:spPr>
          <a:xfrm>
            <a:off x="107504" y="1898829"/>
            <a:ext cx="3215945"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23. Les </a:t>
            </a:r>
            <a:r>
              <a:rPr lang="fr-FR" sz="2800" b="1" dirty="0" err="1" smtClean="0">
                <a:latin typeface="Tahoma" pitchFamily="34" charset="0"/>
                <a:ea typeface="Tahoma" pitchFamily="34" charset="0"/>
                <a:cs typeface="Tahoma" pitchFamily="34" charset="0"/>
              </a:rPr>
              <a:t>émojis</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 visage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et sourire neutre</a:t>
            </a:r>
            <a:endParaRPr lang="fr-FR" sz="2800" dirty="0">
              <a:latin typeface="Tahoma" pitchFamily="34" charset="0"/>
              <a:ea typeface="Tahoma" pitchFamily="34" charset="0"/>
              <a:cs typeface="Tahoma" pitchFamily="34" charset="0"/>
            </a:endParaRPr>
          </a:p>
        </p:txBody>
      </p:sp>
      <p:pic>
        <p:nvPicPr>
          <p:cNvPr id="54274" name="Picture 2" descr="https://m1.quebecormedia.com/emp/emp/Capture_d_e_cran_le_2022_08_02_a_16.39.14f2583199-449b-461f-8a8f-7ac1fc2f4873_ORIGINAL.jpg?impolicy=crop-resize&amp;x=0&amp;y=0&amp;w=250&amp;h=248&amp;width=925"/>
          <p:cNvPicPr>
            <a:picLocks noChangeAspect="1" noChangeArrowheads="1"/>
          </p:cNvPicPr>
          <p:nvPr/>
        </p:nvPicPr>
        <p:blipFill>
          <a:blip r:embed="rId2" cstate="print"/>
          <a:srcRect/>
          <a:stretch>
            <a:fillRect/>
          </a:stretch>
        </p:blipFill>
        <p:spPr bwMode="auto">
          <a:xfrm>
            <a:off x="4806150" y="173310"/>
            <a:ext cx="4086330" cy="4055407"/>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30"/>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Cette émoticône peut être une réaction à une nouvelle aigre-douce ou encore un appel à l'aide. La personne qui vous l'envoie selon le ton de la conversation tente peut-être d'avancer de manière positive malgré une épreuve difficile. </a:t>
            </a:r>
          </a:p>
        </p:txBody>
      </p:sp>
      <p:sp>
        <p:nvSpPr>
          <p:cNvPr id="6" name="Rectangle 5"/>
          <p:cNvSpPr/>
          <p:nvPr/>
        </p:nvSpPr>
        <p:spPr>
          <a:xfrm>
            <a:off x="107504" y="1898829"/>
            <a:ext cx="4245073"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24. Le visage souriant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avec une larme</a:t>
            </a:r>
            <a:endParaRPr lang="fr-FR" sz="2800" dirty="0">
              <a:latin typeface="Tahoma" pitchFamily="34" charset="0"/>
              <a:ea typeface="Tahoma" pitchFamily="34" charset="0"/>
              <a:cs typeface="Tahoma" pitchFamily="34" charset="0"/>
            </a:endParaRPr>
          </a:p>
        </p:txBody>
      </p:sp>
      <p:pic>
        <p:nvPicPr>
          <p:cNvPr id="55298" name="Picture 2" descr="https://m1.quebecormedia.com/emp/emp/Capture_d_e_cran_le_2022_08_02_a_12.19.432c1ffb3c-5457-4237-bdab-2232de517c59_ORIGINAL.jpg?impolicy=crop-resize&amp;x=0&amp;y=0&amp;w=242&amp;h=252&amp;width=925"/>
          <p:cNvPicPr>
            <a:picLocks noChangeAspect="1" noChangeArrowheads="1"/>
          </p:cNvPicPr>
          <p:nvPr/>
        </p:nvPicPr>
        <p:blipFill>
          <a:blip r:embed="rId2" cstate="print"/>
          <a:srcRect/>
          <a:stretch>
            <a:fillRect/>
          </a:stretch>
        </p:blipFill>
        <p:spPr bwMode="auto">
          <a:xfrm>
            <a:off x="4953560" y="116632"/>
            <a:ext cx="3938920" cy="410073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5131062"/>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Dédain, désapprobation, sarcasme. Vous avez probablement déjà fait le geste en même temps que d'envoyer 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a:t>
            </a:r>
          </a:p>
        </p:txBody>
      </p:sp>
      <p:sp>
        <p:nvSpPr>
          <p:cNvPr id="6" name="Rectangle 5"/>
          <p:cNvSpPr/>
          <p:nvPr/>
        </p:nvSpPr>
        <p:spPr>
          <a:xfrm>
            <a:off x="107504" y="1898829"/>
            <a:ext cx="3861955"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25.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des yeux qui roulent</a:t>
            </a:r>
            <a:endParaRPr lang="fr-FR" sz="2800" dirty="0">
              <a:latin typeface="Tahoma" pitchFamily="34" charset="0"/>
              <a:ea typeface="Tahoma" pitchFamily="34" charset="0"/>
              <a:cs typeface="Tahoma" pitchFamily="34" charset="0"/>
            </a:endParaRPr>
          </a:p>
        </p:txBody>
      </p:sp>
      <p:pic>
        <p:nvPicPr>
          <p:cNvPr id="56322" name="Picture 2" descr="https://m1.quebecormedia.com/emp/emp/Capture_d_e_cran_le_2022_08_02_a_16.36.137de0079d-6da5-4acc-b4bd-9a5433fdd135_ORIGINAL.jpg?impolicy=crop-resize&amp;x=0&amp;y=0&amp;w=250&amp;h=248&amp;width=925"/>
          <p:cNvPicPr>
            <a:picLocks noChangeAspect="1" noChangeArrowheads="1"/>
          </p:cNvPicPr>
          <p:nvPr/>
        </p:nvPicPr>
        <p:blipFill>
          <a:blip r:embed="rId2" cstate="print"/>
          <a:srcRect/>
          <a:stretch>
            <a:fillRect/>
          </a:stretch>
        </p:blipFill>
        <p:spPr bwMode="auto">
          <a:xfrm>
            <a:off x="4734142" y="101302"/>
            <a:ext cx="4158338" cy="412687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6"/>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Les sentiments générés sont ceux de la peur, la crainte, l'anxiété face à une situation. Des émotions inconfortables d'inquiétude mises en </a:t>
            </a:r>
            <a:r>
              <a:rPr kumimoji="0" lang="fr-FR" sz="2400" b="0" i="0" u="none" strike="noStrike" cap="none" normalizeH="0" baseline="0" dirty="0" err="1" smtClean="0">
                <a:ln>
                  <a:noFill/>
                </a:ln>
                <a:effectLst/>
                <a:latin typeface="Comic Sans MS" pitchFamily="66" charset="0"/>
                <a:cs typeface="Arial" pitchFamily="34" charset="0"/>
              </a:rPr>
              <a:t>émojis</a:t>
            </a:r>
            <a:r>
              <a:rPr kumimoji="0" lang="fr-FR" sz="2400" b="0" i="0" u="none" strike="noStrike" cap="none" normalizeH="0" baseline="0" dirty="0" smtClean="0">
                <a:ln>
                  <a:noFill/>
                </a:ln>
                <a:effectLst/>
                <a:latin typeface="Comic Sans MS" pitchFamily="66" charset="0"/>
                <a:cs typeface="Arial" pitchFamily="34" charset="0"/>
              </a:rPr>
              <a:t>. </a:t>
            </a:r>
          </a:p>
        </p:txBody>
      </p:sp>
      <p:sp>
        <p:nvSpPr>
          <p:cNvPr id="6" name="Rectangle 5"/>
          <p:cNvSpPr/>
          <p:nvPr/>
        </p:nvSpPr>
        <p:spPr>
          <a:xfrm>
            <a:off x="107504" y="1898829"/>
            <a:ext cx="3430747"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26. Les </a:t>
            </a:r>
            <a:r>
              <a:rPr lang="fr-FR" sz="2800" b="1" dirty="0" err="1" smtClean="0">
                <a:latin typeface="Tahoma" pitchFamily="34" charset="0"/>
                <a:ea typeface="Tahoma" pitchFamily="34" charset="0"/>
                <a:cs typeface="Tahoma" pitchFamily="34" charset="0"/>
              </a:rPr>
              <a:t>smileys</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 sourire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demi-lune inversé</a:t>
            </a:r>
            <a:endParaRPr lang="fr-FR" sz="2800" dirty="0">
              <a:latin typeface="Tahoma" pitchFamily="34" charset="0"/>
              <a:ea typeface="Tahoma" pitchFamily="34" charset="0"/>
              <a:cs typeface="Tahoma" pitchFamily="34" charset="0"/>
            </a:endParaRPr>
          </a:p>
        </p:txBody>
      </p:sp>
      <p:pic>
        <p:nvPicPr>
          <p:cNvPr id="57346" name="Picture 2" descr="https://m1.quebecormedia.com/emp/emp/Capture_d_e_cran_le_2022_08_02_a_17.14.46ad7e76e7-f05d-4652-8053-1d45e50ec6aa_ORIGINAL.jpg?impolicy=crop-resize&amp;x=0&amp;y=0&amp;w=250&amp;h=248&amp;width=925"/>
          <p:cNvPicPr>
            <a:picLocks noChangeAspect="1" noChangeArrowheads="1"/>
          </p:cNvPicPr>
          <p:nvPr/>
        </p:nvPicPr>
        <p:blipFill>
          <a:blip r:embed="rId2" cstate="print"/>
          <a:srcRect/>
          <a:stretch>
            <a:fillRect/>
          </a:stretch>
        </p:blipFill>
        <p:spPr bwMode="auto">
          <a:xfrm>
            <a:off x="4741280" y="101302"/>
            <a:ext cx="4151200" cy="4119786"/>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6"/>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 </a:t>
            </a:r>
            <a:r>
              <a:rPr kumimoji="0" lang="fr-FR" sz="2400" b="0" i="0" u="none" strike="noStrike" cap="none" normalizeH="0" baseline="0" dirty="0" err="1" smtClean="0">
                <a:ln>
                  <a:noFill/>
                </a:ln>
                <a:effectLst/>
                <a:latin typeface="Comic Sans MS" pitchFamily="66" charset="0"/>
                <a:cs typeface="Arial" pitchFamily="34" charset="0"/>
              </a:rPr>
              <a:t>smiley</a:t>
            </a:r>
            <a:r>
              <a:rPr kumimoji="0" lang="fr-FR" sz="2400" b="0" i="0" u="none" strike="noStrike" cap="none" normalizeH="0" baseline="0" dirty="0" smtClean="0">
                <a:ln>
                  <a:noFill/>
                </a:ln>
                <a:effectLst/>
                <a:latin typeface="Comic Sans MS" pitchFamily="66" charset="0"/>
                <a:cs typeface="Arial" pitchFamily="34" charset="0"/>
              </a:rPr>
              <a:t> fait partie des plus récents ajouts. Il exprime la dualité entre le dégoût, le malaise, la gêne ou la peur, mais une envie irrésistible de regarder quand même. </a:t>
            </a:r>
          </a:p>
        </p:txBody>
      </p:sp>
      <p:sp>
        <p:nvSpPr>
          <p:cNvPr id="6" name="Rectangle 5"/>
          <p:cNvSpPr/>
          <p:nvPr/>
        </p:nvSpPr>
        <p:spPr>
          <a:xfrm>
            <a:off x="107504" y="1898829"/>
            <a:ext cx="4099199" cy="1815882"/>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27.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qui cache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partiellement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son visage</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avec ses mains</a:t>
            </a:r>
            <a:endParaRPr lang="fr-FR" sz="2800" dirty="0">
              <a:latin typeface="Tahoma" pitchFamily="34" charset="0"/>
              <a:ea typeface="Tahoma" pitchFamily="34" charset="0"/>
              <a:cs typeface="Tahoma" pitchFamily="34" charset="0"/>
            </a:endParaRPr>
          </a:p>
        </p:txBody>
      </p:sp>
      <p:pic>
        <p:nvPicPr>
          <p:cNvPr id="58370" name="Picture 2" descr="https://m1.quebecormedia.com/emp/emp/Capture_d_e_cran_le_2022_08_02_a_11.46.017ebb1029-a864-4a4d-ae95-3dd0d7aeaf69_ORIGINAL.jpg?impolicy=crop-resize&amp;x=0&amp;y=0&amp;w=336&amp;h=302&amp;width=925"/>
          <p:cNvPicPr>
            <a:picLocks noChangeAspect="1" noChangeArrowheads="1"/>
          </p:cNvPicPr>
          <p:nvPr/>
        </p:nvPicPr>
        <p:blipFill>
          <a:blip r:embed="rId2" cstate="print"/>
          <a:srcRect/>
          <a:stretch>
            <a:fillRect/>
          </a:stretch>
        </p:blipFill>
        <p:spPr bwMode="auto">
          <a:xfrm>
            <a:off x="4355976" y="131304"/>
            <a:ext cx="4552405" cy="4089784"/>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577066"/>
            <a:ext cx="8928992" cy="184665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Exprimant généralement que quelqu'un est malade d'un virus, un rhume, par exemple, cet </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prend depuis quelque temps une tout autre place. Il peut indiquer </a:t>
            </a:r>
            <a:r>
              <a:rPr kumimoji="0" lang="fr-FR" sz="2400" b="0" i="0" u="none" strike="noStrike" cap="none" normalizeH="0" baseline="0" dirty="0" err="1" smtClean="0">
                <a:ln>
                  <a:noFill/>
                </a:ln>
                <a:effectLst/>
                <a:latin typeface="Comic Sans MS" pitchFamily="66" charset="0"/>
                <a:cs typeface="Arial" pitchFamily="34" charset="0"/>
              </a:rPr>
              <a:t>sick</a:t>
            </a:r>
            <a:r>
              <a:rPr kumimoji="0" lang="fr-FR" sz="2400" b="0" i="0" u="none" strike="noStrike" cap="none" normalizeH="0" baseline="0" dirty="0" smtClean="0">
                <a:ln>
                  <a:noFill/>
                </a:ln>
                <a:effectLst/>
                <a:latin typeface="Comic Sans MS" pitchFamily="66" charset="0"/>
                <a:cs typeface="Arial" pitchFamily="34" charset="0"/>
              </a:rPr>
              <a:t>, comme l'expression utilisée en anglais pour indiquer que quelque chose est vraiment stylé et génial. </a:t>
            </a:r>
          </a:p>
        </p:txBody>
      </p:sp>
      <p:sp>
        <p:nvSpPr>
          <p:cNvPr id="6" name="Rectangle 5"/>
          <p:cNvSpPr/>
          <p:nvPr/>
        </p:nvSpPr>
        <p:spPr>
          <a:xfrm>
            <a:off x="107504" y="1898829"/>
            <a:ext cx="2783134"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28. Le </a:t>
            </a:r>
            <a:r>
              <a:rPr lang="fr-FR" sz="2800" b="1" dirty="0" err="1" smtClean="0">
                <a:latin typeface="Tahoma" pitchFamily="34" charset="0"/>
                <a:ea typeface="Tahoma" pitchFamily="34" charset="0"/>
                <a:cs typeface="Tahoma" pitchFamily="34" charset="0"/>
              </a:rPr>
              <a:t>smiley</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qui se mouche</a:t>
            </a:r>
            <a:endParaRPr lang="fr-FR" sz="2800" dirty="0">
              <a:latin typeface="Tahoma" pitchFamily="34" charset="0"/>
              <a:ea typeface="Tahoma" pitchFamily="34" charset="0"/>
              <a:cs typeface="Tahoma" pitchFamily="34" charset="0"/>
            </a:endParaRPr>
          </a:p>
        </p:txBody>
      </p:sp>
      <p:pic>
        <p:nvPicPr>
          <p:cNvPr id="59394" name="Picture 2" descr="https://m1.quebecormedia.com/emp/emp/Capture_d_e_cran_le_2022_08_02_a_16.35.202b92f045-dc78-43fe-8f70-8a8ff59eda19_ORIGINAL.jpg?impolicy=crop-resize&amp;x=0&amp;y=0&amp;w=250&amp;h=248&amp;width=925"/>
          <p:cNvPicPr>
            <a:picLocks noChangeAspect="1" noChangeArrowheads="1"/>
          </p:cNvPicPr>
          <p:nvPr/>
        </p:nvPicPr>
        <p:blipFill>
          <a:blip r:embed="rId2" cstate="print"/>
          <a:srcRect/>
          <a:stretch>
            <a:fillRect/>
          </a:stretch>
        </p:blipFill>
        <p:spPr bwMode="auto">
          <a:xfrm>
            <a:off x="4756728" y="116632"/>
            <a:ext cx="4135752" cy="4104456"/>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761733"/>
            <a:ext cx="8928992"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Petit nouveau, cette émoticône a été ajoutée pour signifier que quelqu'un est là sans participer activement à une conversation, ou quelqu'un de caché. Un autre sens lui a aussi été donné, celui d'exprimer l'isolation et la dépression. </a:t>
            </a:r>
          </a:p>
        </p:txBody>
      </p:sp>
      <p:sp>
        <p:nvSpPr>
          <p:cNvPr id="6" name="Rectangle 5"/>
          <p:cNvSpPr/>
          <p:nvPr/>
        </p:nvSpPr>
        <p:spPr>
          <a:xfrm>
            <a:off x="107504" y="1898829"/>
            <a:ext cx="3709670" cy="954107"/>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29. Le </a:t>
            </a:r>
            <a:r>
              <a:rPr lang="fr-FR" sz="2800" b="1" dirty="0" err="1" smtClean="0">
                <a:latin typeface="Tahoma" pitchFamily="34" charset="0"/>
                <a:ea typeface="Tahoma" pitchFamily="34" charset="0"/>
                <a:cs typeface="Tahoma" pitchFamily="34" charset="0"/>
              </a:rPr>
              <a:t>smiley</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 contour pointillé</a:t>
            </a:r>
            <a:endParaRPr lang="fr-FR" sz="2800" dirty="0">
              <a:latin typeface="Tahoma" pitchFamily="34" charset="0"/>
              <a:ea typeface="Tahoma" pitchFamily="34" charset="0"/>
              <a:cs typeface="Tahoma" pitchFamily="34" charset="0"/>
            </a:endParaRPr>
          </a:p>
        </p:txBody>
      </p:sp>
      <p:pic>
        <p:nvPicPr>
          <p:cNvPr id="60418" name="Picture 2" descr="https://m1.quebecormedia.com/emp/emp/Capture_d_e_cran_le_2022_08_02_a_12.09.332356cc40-6a9a-41e7-8914-355177d3fda6_ORIGINAL.jpg?impolicy=crop-resize&amp;x=0&amp;y=0&amp;w=336&amp;h=302&amp;width=925"/>
          <p:cNvPicPr>
            <a:picLocks noChangeAspect="1" noChangeArrowheads="1"/>
          </p:cNvPicPr>
          <p:nvPr/>
        </p:nvPicPr>
        <p:blipFill>
          <a:blip r:embed="rId2" cstate="print"/>
          <a:srcRect/>
          <a:stretch>
            <a:fillRect/>
          </a:stretch>
        </p:blipFill>
        <p:spPr bwMode="auto">
          <a:xfrm>
            <a:off x="4251734" y="116632"/>
            <a:ext cx="4568738" cy="4104456"/>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4946399"/>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Si vous êtes embarrassé, c'est l'</a:t>
            </a:r>
            <a:r>
              <a:rPr kumimoji="0" lang="fr-FR" sz="2400" b="0" i="0" u="none" strike="noStrike" cap="none" normalizeH="0" baseline="0" dirty="0" err="1" smtClean="0">
                <a:ln>
                  <a:noFill/>
                </a:ln>
                <a:effectLst/>
                <a:latin typeface="Comic Sans MS" pitchFamily="66" charset="0"/>
                <a:cs typeface="Arial" pitchFamily="34" charset="0"/>
              </a:rPr>
              <a:t>émoji</a:t>
            </a:r>
            <a:r>
              <a:rPr kumimoji="0" lang="fr-FR" sz="2400" b="0" i="0" u="none" strike="noStrike" cap="none" normalizeH="0" baseline="0" dirty="0" smtClean="0">
                <a:ln>
                  <a:noFill/>
                </a:ln>
                <a:effectLst/>
                <a:latin typeface="Comic Sans MS" pitchFamily="66" charset="0"/>
                <a:cs typeface="Arial" pitchFamily="34" charset="0"/>
              </a:rPr>
              <a:t> qui traduira ce sentiment. Il peut aussi exprimer la surprise, l'incrédulité, l'admiration. </a:t>
            </a:r>
          </a:p>
        </p:txBody>
      </p:sp>
      <p:sp>
        <p:nvSpPr>
          <p:cNvPr id="6" name="Rectangle 5"/>
          <p:cNvSpPr/>
          <p:nvPr/>
        </p:nvSpPr>
        <p:spPr>
          <a:xfrm>
            <a:off x="107504" y="1898829"/>
            <a:ext cx="3264035"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30.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aux grands yeux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et bouche neutre</a:t>
            </a:r>
            <a:endParaRPr lang="fr-FR" sz="2800" dirty="0">
              <a:latin typeface="Tahoma" pitchFamily="34" charset="0"/>
              <a:ea typeface="Tahoma" pitchFamily="34" charset="0"/>
              <a:cs typeface="Tahoma" pitchFamily="34" charset="0"/>
            </a:endParaRPr>
          </a:p>
        </p:txBody>
      </p:sp>
      <p:pic>
        <p:nvPicPr>
          <p:cNvPr id="61442" name="Picture 2" descr="https://m1.quebecormedia.com/emp/emp/Capture_d_e_cran_le_2022_08_02_a_16.34.595c024e5c-a072-4099-9d28-6d407bed6f22_ORIGINAL.jpg?impolicy=crop-resize&amp;x=0&amp;y=0&amp;w=250&amp;h=248&amp;width=925"/>
          <p:cNvPicPr>
            <a:picLocks noChangeAspect="1" noChangeArrowheads="1"/>
          </p:cNvPicPr>
          <p:nvPr/>
        </p:nvPicPr>
        <p:blipFill>
          <a:blip r:embed="rId2" cstate="print"/>
          <a:srcRect/>
          <a:stretch>
            <a:fillRect/>
          </a:stretch>
        </p:blipFill>
        <p:spPr bwMode="auto">
          <a:xfrm>
            <a:off x="4756727" y="116632"/>
            <a:ext cx="4135753" cy="4104456"/>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3322712" cy="1143000"/>
          </a:xfrm>
        </p:spPr>
        <p:txBody>
          <a:bodyPr/>
          <a:lstStyle/>
          <a:p>
            <a:pPr algn="l"/>
            <a:r>
              <a:rPr lang="fr-CA" dirty="0" smtClean="0"/>
              <a:t>LES </a:t>
            </a:r>
            <a:r>
              <a:rPr lang="fr-CA" dirty="0" smtClean="0"/>
              <a:t>ÉMOJIS</a:t>
            </a:r>
            <a:endParaRPr lang="fr-FR" dirty="0"/>
          </a:p>
        </p:txBody>
      </p:sp>
      <p:sp>
        <p:nvSpPr>
          <p:cNvPr id="2051" name="Rectangle 3"/>
          <p:cNvSpPr>
            <a:spLocks noChangeArrowheads="1"/>
          </p:cNvSpPr>
          <p:nvPr/>
        </p:nvSpPr>
        <p:spPr bwMode="auto">
          <a:xfrm>
            <a:off x="107504" y="5131065"/>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Cette grimace gênante est utilisée pour la nervosité, le malaise palpable, la tension dans un contexte non sexuel. </a:t>
            </a:r>
          </a:p>
        </p:txBody>
      </p:sp>
      <p:sp>
        <p:nvSpPr>
          <p:cNvPr id="6" name="Rectangle 5"/>
          <p:cNvSpPr/>
          <p:nvPr/>
        </p:nvSpPr>
        <p:spPr>
          <a:xfrm>
            <a:off x="107504" y="1898829"/>
            <a:ext cx="4791696" cy="1384995"/>
          </a:xfrm>
          <a:prstGeom prst="rect">
            <a:avLst/>
          </a:prstGeom>
        </p:spPr>
        <p:txBody>
          <a:bodyPr wrap="none">
            <a:spAutoFit/>
          </a:bodyPr>
          <a:lstStyle/>
          <a:p>
            <a:r>
              <a:rPr lang="fr-FR" sz="2800" b="1" dirty="0" smtClean="0">
                <a:latin typeface="Tahoma" pitchFamily="34" charset="0"/>
                <a:ea typeface="Tahoma" pitchFamily="34" charset="0"/>
                <a:cs typeface="Tahoma" pitchFamily="34" charset="0"/>
              </a:rPr>
              <a:t>31. L'</a:t>
            </a:r>
            <a:r>
              <a:rPr lang="fr-FR" sz="2800" b="1" dirty="0" err="1" smtClean="0">
                <a:latin typeface="Tahoma" pitchFamily="34" charset="0"/>
                <a:ea typeface="Tahoma" pitchFamily="34" charset="0"/>
                <a:cs typeface="Tahoma" pitchFamily="34" charset="0"/>
              </a:rPr>
              <a:t>émoji</a:t>
            </a:r>
            <a:r>
              <a:rPr lang="fr-FR" sz="2800" b="1" dirty="0" smtClean="0">
                <a:latin typeface="Tahoma" pitchFamily="34" charset="0"/>
                <a:ea typeface="Tahoma" pitchFamily="34" charset="0"/>
                <a:cs typeface="Tahoma" pitchFamily="34" charset="0"/>
              </a:rPr>
              <a: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montrant malhabilement </a:t>
            </a:r>
            <a:br>
              <a:rPr lang="fr-FR" sz="2800" b="1" dirty="0" smtClean="0">
                <a:latin typeface="Tahoma" pitchFamily="34" charset="0"/>
                <a:ea typeface="Tahoma" pitchFamily="34" charset="0"/>
                <a:cs typeface="Tahoma" pitchFamily="34" charset="0"/>
              </a:rPr>
            </a:br>
            <a:r>
              <a:rPr lang="fr-FR" sz="2800" b="1" dirty="0" smtClean="0">
                <a:latin typeface="Tahoma" pitchFamily="34" charset="0"/>
                <a:ea typeface="Tahoma" pitchFamily="34" charset="0"/>
                <a:cs typeface="Tahoma" pitchFamily="34" charset="0"/>
              </a:rPr>
              <a:t>les dents</a:t>
            </a:r>
            <a:endParaRPr lang="fr-FR" sz="2800" dirty="0">
              <a:latin typeface="Tahoma" pitchFamily="34" charset="0"/>
              <a:ea typeface="Tahoma" pitchFamily="34" charset="0"/>
              <a:cs typeface="Tahoma" pitchFamily="34" charset="0"/>
            </a:endParaRPr>
          </a:p>
        </p:txBody>
      </p:sp>
      <p:pic>
        <p:nvPicPr>
          <p:cNvPr id="62466" name="Picture 2" descr="https://m1.quebecormedia.com/emp/emp/Capture_d_e_cran_le_2022_08_02_a_16.35.5911cb8283-b3d9-4df8-baf5-64e27eed6eae_ORIGINAL.jpg?impolicy=crop-resize&amp;x=0&amp;y=0&amp;w=250&amp;h=248&amp;width=925"/>
          <p:cNvPicPr>
            <a:picLocks noChangeAspect="1" noChangeArrowheads="1"/>
          </p:cNvPicPr>
          <p:nvPr/>
        </p:nvPicPr>
        <p:blipFill>
          <a:blip r:embed="rId2" cstate="print"/>
          <a:srcRect/>
          <a:stretch>
            <a:fillRect/>
          </a:stretch>
        </p:blipFill>
        <p:spPr bwMode="auto">
          <a:xfrm>
            <a:off x="4788024" y="116632"/>
            <a:ext cx="4135754" cy="4104456"/>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856984"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107504" y="5714672"/>
            <a:ext cx="8928992" cy="738664"/>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Ouvrir un nouveau courriel.</a:t>
            </a:r>
            <a:r>
              <a:rPr kumimoji="0" lang="fr-FR" sz="2400" b="0" i="0" u="none" strike="noStrike" cap="none" normalizeH="0" dirty="0" smtClean="0">
                <a:ln>
                  <a:noFill/>
                </a:ln>
                <a:effectLst/>
                <a:latin typeface="Comic Sans MS" pitchFamily="66" charset="0"/>
                <a:cs typeface="Arial" pitchFamily="34" charset="0"/>
              </a:rPr>
              <a:t>  Pour insérer un </a:t>
            </a:r>
            <a:r>
              <a:rPr kumimoji="0" lang="fr-FR" sz="2400" b="0" i="0" u="none" strike="noStrike" cap="none" normalizeH="0" dirty="0" err="1" smtClean="0">
                <a:ln>
                  <a:noFill/>
                </a:ln>
                <a:effectLst/>
                <a:latin typeface="Comic Sans MS" pitchFamily="66" charset="0"/>
                <a:cs typeface="Arial" pitchFamily="34" charset="0"/>
              </a:rPr>
              <a:t>émoji</a:t>
            </a:r>
            <a:r>
              <a:rPr kumimoji="0" lang="fr-FR" sz="2400" b="0" i="0" u="none" strike="noStrike" cap="none" normalizeH="0" dirty="0" smtClean="0">
                <a:ln>
                  <a:noFill/>
                </a:ln>
                <a:effectLst/>
                <a:latin typeface="Comic Sans MS" pitchFamily="66" charset="0"/>
                <a:cs typeface="Arial" pitchFamily="34" charset="0"/>
              </a:rPr>
              <a:t>, dans la barre en bas cliquer sur </a:t>
            </a:r>
            <a:endParaRPr kumimoji="0" lang="fr-FR" sz="2400" b="0" i="0" u="none" strike="noStrike" cap="none" normalizeH="0" baseline="0" dirty="0" smtClean="0">
              <a:ln>
                <a:noFill/>
              </a:ln>
              <a:effectLst/>
              <a:latin typeface="Comic Sans MS" pitchFamily="66" charset="0"/>
              <a:cs typeface="Arial" pitchFamily="34" charset="0"/>
            </a:endParaRPr>
          </a:p>
        </p:txBody>
      </p:sp>
      <p:sp>
        <p:nvSpPr>
          <p:cNvPr id="6" name="Rectangle 5"/>
          <p:cNvSpPr/>
          <p:nvPr/>
        </p:nvSpPr>
        <p:spPr>
          <a:xfrm>
            <a:off x="107504" y="1898829"/>
            <a:ext cx="2787943" cy="523220"/>
          </a:xfrm>
          <a:prstGeom prst="rect">
            <a:avLst/>
          </a:prstGeom>
        </p:spPr>
        <p:txBody>
          <a:bodyPr wrap="none">
            <a:spAutoFit/>
          </a:bodyPr>
          <a:lstStyle/>
          <a:p>
            <a:r>
              <a:rPr lang="fr-FR" sz="2800" b="1" dirty="0" smtClean="0"/>
              <a:t>AVEC GMAIL :</a:t>
            </a:r>
            <a:endParaRPr lang="fr-FR" sz="2800" dirty="0"/>
          </a:p>
        </p:txBody>
      </p:sp>
      <p:pic>
        <p:nvPicPr>
          <p:cNvPr id="7" name="Image 6"/>
          <p:cNvPicPr/>
          <p:nvPr/>
        </p:nvPicPr>
        <p:blipFill>
          <a:blip r:embed="rId2" cstate="print"/>
          <a:srcRect t="25772"/>
          <a:stretch>
            <a:fillRect/>
          </a:stretch>
        </p:blipFill>
        <p:spPr bwMode="auto">
          <a:xfrm>
            <a:off x="4211960" y="2564904"/>
            <a:ext cx="4420994" cy="3110880"/>
          </a:xfrm>
          <a:prstGeom prst="rect">
            <a:avLst/>
          </a:prstGeom>
          <a:noFill/>
          <a:ln w="9525">
            <a:noFill/>
            <a:miter lim="800000"/>
            <a:headEnd/>
            <a:tailEnd/>
          </a:ln>
        </p:spPr>
      </p:pic>
      <p:cxnSp>
        <p:nvCxnSpPr>
          <p:cNvPr id="9" name="Connecteur droit avec flèche 8"/>
          <p:cNvCxnSpPr/>
          <p:nvPr/>
        </p:nvCxnSpPr>
        <p:spPr>
          <a:xfrm flipV="1">
            <a:off x="3635896" y="5517232"/>
            <a:ext cx="2592288" cy="864096"/>
          </a:xfrm>
          <a:prstGeom prst="straightConnector1">
            <a:avLst/>
          </a:prstGeom>
          <a:ln w="4445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856984"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107504" y="5899338"/>
            <a:ext cx="8928992" cy="369332"/>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Une fenêtre s’ouvre et vous n’avez qu’à choisir.</a:t>
            </a:r>
            <a:endParaRPr kumimoji="0" lang="fr-FR" sz="2400" b="0" i="0" u="none" strike="noStrike" cap="none" normalizeH="0" baseline="0" dirty="0" smtClean="0">
              <a:ln>
                <a:noFill/>
              </a:ln>
              <a:effectLst/>
              <a:latin typeface="Comic Sans MS" pitchFamily="66" charset="0"/>
              <a:cs typeface="Arial" pitchFamily="34" charset="0"/>
            </a:endParaRPr>
          </a:p>
        </p:txBody>
      </p:sp>
      <p:sp>
        <p:nvSpPr>
          <p:cNvPr id="6" name="Rectangle 5"/>
          <p:cNvSpPr/>
          <p:nvPr/>
        </p:nvSpPr>
        <p:spPr>
          <a:xfrm>
            <a:off x="107504" y="1898829"/>
            <a:ext cx="2787943" cy="523220"/>
          </a:xfrm>
          <a:prstGeom prst="rect">
            <a:avLst/>
          </a:prstGeom>
        </p:spPr>
        <p:txBody>
          <a:bodyPr wrap="none">
            <a:spAutoFit/>
          </a:bodyPr>
          <a:lstStyle/>
          <a:p>
            <a:r>
              <a:rPr lang="fr-FR" sz="2800" b="1" dirty="0" smtClean="0"/>
              <a:t>AVEC GMAIL :</a:t>
            </a:r>
            <a:endParaRPr lang="fr-FR" sz="2800" dirty="0"/>
          </a:p>
        </p:txBody>
      </p:sp>
      <p:pic>
        <p:nvPicPr>
          <p:cNvPr id="8" name="Image 7"/>
          <p:cNvPicPr/>
          <p:nvPr/>
        </p:nvPicPr>
        <p:blipFill>
          <a:blip r:embed="rId2" cstate="print"/>
          <a:srcRect l="53172" t="46455" r="5594" b="4587"/>
          <a:stretch>
            <a:fillRect/>
          </a:stretch>
        </p:blipFill>
        <p:spPr bwMode="auto">
          <a:xfrm>
            <a:off x="4286419" y="2780928"/>
            <a:ext cx="4029998" cy="3016850"/>
          </a:xfrm>
          <a:prstGeom prst="rect">
            <a:avLst/>
          </a:prstGeom>
          <a:solidFill>
            <a:schemeClr val="tx1"/>
          </a:solid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856984"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3131840" y="1988840"/>
            <a:ext cx="5652120" cy="369332"/>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lang="fr-CA" sz="2400" dirty="0" smtClean="0">
                <a:latin typeface="Comic Sans MS" pitchFamily="66" charset="0"/>
                <a:cs typeface="Arial" pitchFamily="34" charset="0"/>
              </a:rPr>
              <a:t>Un grand nombre vous est offert:</a:t>
            </a:r>
            <a:endParaRPr kumimoji="0" lang="fr-FR" sz="2400" b="0" i="0" u="none" strike="noStrike" cap="none" normalizeH="0" baseline="0" dirty="0" smtClean="0">
              <a:ln>
                <a:noFill/>
              </a:ln>
              <a:effectLst/>
              <a:latin typeface="Comic Sans MS" pitchFamily="66" charset="0"/>
              <a:cs typeface="Arial" pitchFamily="34" charset="0"/>
            </a:endParaRPr>
          </a:p>
        </p:txBody>
      </p:sp>
      <p:sp>
        <p:nvSpPr>
          <p:cNvPr id="6" name="Rectangle 5"/>
          <p:cNvSpPr/>
          <p:nvPr/>
        </p:nvSpPr>
        <p:spPr>
          <a:xfrm>
            <a:off x="107504" y="1898829"/>
            <a:ext cx="2787943" cy="523220"/>
          </a:xfrm>
          <a:prstGeom prst="rect">
            <a:avLst/>
          </a:prstGeom>
        </p:spPr>
        <p:txBody>
          <a:bodyPr wrap="none">
            <a:spAutoFit/>
          </a:bodyPr>
          <a:lstStyle/>
          <a:p>
            <a:r>
              <a:rPr lang="fr-FR" sz="2800" b="1" dirty="0" smtClean="0"/>
              <a:t>AVEC GMAIL :</a:t>
            </a:r>
            <a:endParaRPr lang="fr-FR" sz="2800" dirty="0"/>
          </a:p>
        </p:txBody>
      </p:sp>
      <p:pic>
        <p:nvPicPr>
          <p:cNvPr id="7" name="Image 6"/>
          <p:cNvPicPr/>
          <p:nvPr/>
        </p:nvPicPr>
        <p:blipFill>
          <a:blip r:embed="rId2" cstate="print"/>
          <a:srcRect l="60684" t="52559" r="11152" b="4817"/>
          <a:stretch>
            <a:fillRect/>
          </a:stretch>
        </p:blipFill>
        <p:spPr bwMode="auto">
          <a:xfrm>
            <a:off x="323528" y="2564904"/>
            <a:ext cx="1872208" cy="1770137"/>
          </a:xfrm>
          <a:prstGeom prst="rect">
            <a:avLst/>
          </a:prstGeom>
          <a:noFill/>
          <a:ln w="9525">
            <a:noFill/>
            <a:miter lim="800000"/>
            <a:headEnd/>
            <a:tailEnd/>
          </a:ln>
        </p:spPr>
      </p:pic>
      <p:pic>
        <p:nvPicPr>
          <p:cNvPr id="9" name="Image 8"/>
          <p:cNvPicPr/>
          <p:nvPr/>
        </p:nvPicPr>
        <p:blipFill>
          <a:blip r:embed="rId3" cstate="print"/>
          <a:srcRect l="60684" t="52445" r="12235" b="5275"/>
          <a:stretch>
            <a:fillRect/>
          </a:stretch>
        </p:blipFill>
        <p:spPr bwMode="auto">
          <a:xfrm>
            <a:off x="2483768" y="2564904"/>
            <a:ext cx="1800200" cy="1755849"/>
          </a:xfrm>
          <a:prstGeom prst="rect">
            <a:avLst/>
          </a:prstGeom>
          <a:noFill/>
          <a:ln w="9525">
            <a:noFill/>
            <a:miter lim="800000"/>
            <a:headEnd/>
            <a:tailEnd/>
          </a:ln>
        </p:spPr>
      </p:pic>
      <p:pic>
        <p:nvPicPr>
          <p:cNvPr id="11" name="Image 10"/>
          <p:cNvPicPr/>
          <p:nvPr/>
        </p:nvPicPr>
        <p:blipFill>
          <a:blip r:embed="rId4" cstate="print"/>
          <a:srcRect l="60613" t="53490" r="11216" b="4931"/>
          <a:stretch>
            <a:fillRect/>
          </a:stretch>
        </p:blipFill>
        <p:spPr bwMode="auto">
          <a:xfrm>
            <a:off x="4572000" y="2564904"/>
            <a:ext cx="1944216" cy="1728192"/>
          </a:xfrm>
          <a:prstGeom prst="rect">
            <a:avLst/>
          </a:prstGeom>
          <a:noFill/>
          <a:ln w="9525">
            <a:noFill/>
            <a:miter lim="800000"/>
            <a:headEnd/>
            <a:tailEnd/>
          </a:ln>
        </p:spPr>
      </p:pic>
      <p:pic>
        <p:nvPicPr>
          <p:cNvPr id="12" name="Image 11"/>
          <p:cNvPicPr/>
          <p:nvPr/>
        </p:nvPicPr>
        <p:blipFill>
          <a:blip r:embed="rId5" cstate="print"/>
          <a:srcRect l="59678" t="53605" r="12131" b="5275"/>
          <a:stretch>
            <a:fillRect/>
          </a:stretch>
        </p:blipFill>
        <p:spPr bwMode="auto">
          <a:xfrm>
            <a:off x="6876256" y="2564904"/>
            <a:ext cx="1872208" cy="1707654"/>
          </a:xfrm>
          <a:prstGeom prst="rect">
            <a:avLst/>
          </a:prstGeom>
          <a:noFill/>
          <a:ln w="9525">
            <a:noFill/>
            <a:miter lim="800000"/>
            <a:headEnd/>
            <a:tailEnd/>
          </a:ln>
        </p:spPr>
      </p:pic>
      <p:sp>
        <p:nvSpPr>
          <p:cNvPr id="13" name="Rectangle 3"/>
          <p:cNvSpPr>
            <a:spLocks noChangeArrowheads="1"/>
          </p:cNvSpPr>
          <p:nvPr/>
        </p:nvSpPr>
        <p:spPr bwMode="auto">
          <a:xfrm>
            <a:off x="899592" y="4941168"/>
            <a:ext cx="7380312" cy="369332"/>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lang="fr-CA" sz="2400" dirty="0" smtClean="0">
                <a:latin typeface="Comic Sans MS" pitchFamily="66" charset="0"/>
                <a:cs typeface="Arial" pitchFamily="34" charset="0"/>
              </a:rPr>
              <a:t>Complétez votre courriel et cliquez sur envoyer.</a:t>
            </a:r>
            <a:endParaRPr kumimoji="0" lang="fr-FR" sz="2400" b="0" i="0" u="none" strike="noStrike" cap="none" normalizeH="0" baseline="0" dirty="0" smtClean="0">
              <a:ln>
                <a:noFill/>
              </a:ln>
              <a:effectLst/>
              <a:latin typeface="Comic Sans MS" pitchFamily="66" charset="0"/>
              <a:cs typeface="Arial"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856984"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107504" y="5899338"/>
            <a:ext cx="8928992" cy="369332"/>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Dans les trois</a:t>
            </a:r>
            <a:r>
              <a:rPr kumimoji="0" lang="fr-FR" sz="2400" b="0" i="0" u="none" strike="noStrike" cap="none" normalizeH="0" dirty="0" smtClean="0">
                <a:ln>
                  <a:noFill/>
                </a:ln>
                <a:effectLst/>
                <a:latin typeface="Comic Sans MS" pitchFamily="66" charset="0"/>
                <a:cs typeface="Arial" pitchFamily="34" charset="0"/>
              </a:rPr>
              <a:t> petits points il y a </a:t>
            </a:r>
            <a:r>
              <a:rPr kumimoji="0" lang="fr-FR" sz="2400" b="0" i="0" u="none" strike="noStrike" cap="none" normalizeH="0" dirty="0" err="1" smtClean="0">
                <a:ln>
                  <a:noFill/>
                </a:ln>
                <a:effectLst/>
                <a:latin typeface="Comic Sans MS" pitchFamily="66" charset="0"/>
                <a:cs typeface="Arial" pitchFamily="34" charset="0"/>
              </a:rPr>
              <a:t>Émoji</a:t>
            </a:r>
            <a:endParaRPr kumimoji="0" lang="fr-FR" sz="2400" b="0" i="0" u="none" strike="noStrike" cap="none" normalizeH="0" baseline="0" dirty="0" smtClean="0">
              <a:ln>
                <a:noFill/>
              </a:ln>
              <a:effectLst/>
              <a:latin typeface="Comic Sans MS" pitchFamily="66" charset="0"/>
              <a:cs typeface="Arial" pitchFamily="34" charset="0"/>
            </a:endParaRPr>
          </a:p>
        </p:txBody>
      </p:sp>
      <p:sp>
        <p:nvSpPr>
          <p:cNvPr id="6" name="Rectangle 5"/>
          <p:cNvSpPr/>
          <p:nvPr/>
        </p:nvSpPr>
        <p:spPr>
          <a:xfrm>
            <a:off x="107504" y="1898829"/>
            <a:ext cx="4414991" cy="523220"/>
          </a:xfrm>
          <a:prstGeom prst="rect">
            <a:avLst/>
          </a:prstGeom>
        </p:spPr>
        <p:txBody>
          <a:bodyPr wrap="none">
            <a:spAutoFit/>
          </a:bodyPr>
          <a:lstStyle/>
          <a:p>
            <a:r>
              <a:rPr lang="fr-FR" sz="2800" b="1" dirty="0" smtClean="0"/>
              <a:t>AVEC </a:t>
            </a:r>
            <a:r>
              <a:rPr lang="fr-FR" sz="2800" b="1" dirty="0" smtClean="0"/>
              <a:t>OUTLOOK.COM</a:t>
            </a:r>
            <a:r>
              <a:rPr lang="fr-FR" sz="2800" b="1" dirty="0" smtClean="0"/>
              <a:t> :</a:t>
            </a:r>
            <a:endParaRPr lang="fr-FR" sz="2800" dirty="0"/>
          </a:p>
        </p:txBody>
      </p:sp>
      <p:pic>
        <p:nvPicPr>
          <p:cNvPr id="8" name="Image 7"/>
          <p:cNvPicPr/>
          <p:nvPr/>
        </p:nvPicPr>
        <p:blipFill>
          <a:blip r:embed="rId2" cstate="print"/>
          <a:srcRect l="48299" t="23624" b="50688"/>
          <a:stretch>
            <a:fillRect/>
          </a:stretch>
        </p:blipFill>
        <p:spPr bwMode="auto">
          <a:xfrm>
            <a:off x="251520" y="2564904"/>
            <a:ext cx="4536504" cy="1984721"/>
          </a:xfrm>
          <a:prstGeom prst="rect">
            <a:avLst/>
          </a:prstGeom>
          <a:noFill/>
          <a:ln w="9525">
            <a:noFill/>
            <a:miter lim="800000"/>
            <a:headEnd/>
            <a:tailEnd/>
          </a:ln>
        </p:spPr>
      </p:pic>
      <p:pic>
        <p:nvPicPr>
          <p:cNvPr id="12" name="Image 11"/>
          <p:cNvPicPr/>
          <p:nvPr/>
        </p:nvPicPr>
        <p:blipFill>
          <a:blip r:embed="rId3" cstate="print"/>
          <a:srcRect l="79973" t="18349" b="28096"/>
          <a:stretch>
            <a:fillRect/>
          </a:stretch>
        </p:blipFill>
        <p:spPr bwMode="auto">
          <a:xfrm>
            <a:off x="6300192" y="1628800"/>
            <a:ext cx="2411080" cy="4029010"/>
          </a:xfrm>
          <a:prstGeom prst="rect">
            <a:avLst/>
          </a:prstGeom>
          <a:noFill/>
          <a:ln w="9525">
            <a:noFill/>
            <a:miter lim="800000"/>
            <a:headEnd/>
            <a:tailEnd/>
          </a:ln>
        </p:spPr>
      </p:pic>
      <p:cxnSp>
        <p:nvCxnSpPr>
          <p:cNvPr id="14" name="Connecteur droit avec flèche 13"/>
          <p:cNvCxnSpPr/>
          <p:nvPr/>
        </p:nvCxnSpPr>
        <p:spPr>
          <a:xfrm flipV="1">
            <a:off x="5004048" y="2996952"/>
            <a:ext cx="1728192" cy="288032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964488"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107504" y="5530006"/>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Vous n’avez qu’à choisir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en cliquant sur l’image </a:t>
            </a:r>
            <a:br>
              <a:rPr kumimoji="0" lang="fr-FR" sz="2400" b="0" i="0" u="none" strike="noStrike" cap="none" normalizeH="0" baseline="0" dirty="0" smtClean="0">
                <a:ln>
                  <a:noFill/>
                </a:ln>
                <a:effectLst/>
                <a:latin typeface="Comic Sans MS" pitchFamily="66" charset="0"/>
                <a:cs typeface="Arial" pitchFamily="34" charset="0"/>
              </a:rPr>
            </a:br>
            <a:r>
              <a:rPr kumimoji="0" lang="fr-FR" sz="2400" b="0" i="0" u="none" strike="noStrike" cap="none" normalizeH="0" baseline="0" dirty="0" smtClean="0">
                <a:ln>
                  <a:noFill/>
                </a:ln>
                <a:effectLst/>
                <a:latin typeface="Comic Sans MS" pitchFamily="66" charset="0"/>
                <a:cs typeface="Arial" pitchFamily="34" charset="0"/>
              </a:rPr>
              <a:t>de votre choix.</a:t>
            </a:r>
            <a:endParaRPr kumimoji="0" lang="fr-FR" sz="2400" b="0" i="0" u="none" strike="noStrike" cap="none" normalizeH="0" baseline="0" dirty="0" smtClean="0">
              <a:ln>
                <a:noFill/>
              </a:ln>
              <a:effectLst/>
              <a:latin typeface="Comic Sans MS" pitchFamily="66" charset="0"/>
              <a:cs typeface="Arial" pitchFamily="34" charset="0"/>
            </a:endParaRPr>
          </a:p>
        </p:txBody>
      </p:sp>
      <p:sp>
        <p:nvSpPr>
          <p:cNvPr id="6" name="Rectangle 5"/>
          <p:cNvSpPr/>
          <p:nvPr/>
        </p:nvSpPr>
        <p:spPr>
          <a:xfrm>
            <a:off x="107504" y="1898829"/>
            <a:ext cx="4414991" cy="523220"/>
          </a:xfrm>
          <a:prstGeom prst="rect">
            <a:avLst/>
          </a:prstGeom>
        </p:spPr>
        <p:txBody>
          <a:bodyPr wrap="none">
            <a:spAutoFit/>
          </a:bodyPr>
          <a:lstStyle/>
          <a:p>
            <a:r>
              <a:rPr lang="fr-FR" sz="2800" b="1" dirty="0" smtClean="0"/>
              <a:t>AVEC </a:t>
            </a:r>
            <a:r>
              <a:rPr lang="fr-FR" sz="2800" b="1" dirty="0" smtClean="0"/>
              <a:t>OUTLOOK.COM</a:t>
            </a:r>
            <a:r>
              <a:rPr lang="fr-FR" sz="2800" b="1" dirty="0" smtClean="0"/>
              <a:t> :</a:t>
            </a:r>
            <a:endParaRPr lang="fr-FR" sz="2800" dirty="0"/>
          </a:p>
        </p:txBody>
      </p:sp>
      <p:pic>
        <p:nvPicPr>
          <p:cNvPr id="9" name="Image 8"/>
          <p:cNvPicPr/>
          <p:nvPr/>
        </p:nvPicPr>
        <p:blipFill>
          <a:blip r:embed="rId2" cstate="print"/>
          <a:srcRect/>
          <a:stretch>
            <a:fillRect/>
          </a:stretch>
        </p:blipFill>
        <p:spPr bwMode="auto">
          <a:xfrm>
            <a:off x="4499992" y="1484784"/>
            <a:ext cx="2288835" cy="5200823"/>
          </a:xfrm>
          <a:prstGeom prst="rect">
            <a:avLst/>
          </a:prstGeom>
          <a:noFill/>
          <a:ln w="9525">
            <a:noFill/>
            <a:miter lim="800000"/>
            <a:headEnd/>
            <a:tailEnd/>
          </a:ln>
        </p:spPr>
      </p:pic>
      <p:pic>
        <p:nvPicPr>
          <p:cNvPr id="10" name="Image 9"/>
          <p:cNvPicPr/>
          <p:nvPr/>
        </p:nvPicPr>
        <p:blipFill>
          <a:blip r:embed="rId3" cstate="print"/>
          <a:srcRect t="31955"/>
          <a:stretch>
            <a:fillRect/>
          </a:stretch>
        </p:blipFill>
        <p:spPr bwMode="auto">
          <a:xfrm>
            <a:off x="6842906" y="3501008"/>
            <a:ext cx="2193590" cy="3168352"/>
          </a:xfrm>
          <a:prstGeom prst="rect">
            <a:avLst/>
          </a:prstGeom>
          <a:noFill/>
          <a:ln w="9525">
            <a:noFill/>
            <a:miter lim="800000"/>
            <a:headEnd/>
            <a:tailEnd/>
          </a:ln>
        </p:spPr>
      </p:pic>
      <p:pic>
        <p:nvPicPr>
          <p:cNvPr id="11" name="Image 10"/>
          <p:cNvPicPr/>
          <p:nvPr/>
        </p:nvPicPr>
        <p:blipFill>
          <a:blip r:embed="rId4" cstate="print"/>
          <a:srcRect t="1127" r="47903" b="63863"/>
          <a:stretch>
            <a:fillRect/>
          </a:stretch>
        </p:blipFill>
        <p:spPr bwMode="auto">
          <a:xfrm>
            <a:off x="395536" y="2780928"/>
            <a:ext cx="3462655" cy="2071688"/>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856984"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107504" y="5899338"/>
            <a:ext cx="8928992" cy="369332"/>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Dans la barre, il y a le raccourci d’un </a:t>
            </a:r>
            <a:r>
              <a:rPr kumimoji="0" lang="fr-FR" sz="2400" b="0" i="0" u="none" strike="noStrike" cap="none" normalizeH="0" dirty="0" err="1" smtClean="0">
                <a:ln>
                  <a:noFill/>
                </a:ln>
                <a:effectLst/>
                <a:latin typeface="Comic Sans MS" pitchFamily="66" charset="0"/>
                <a:cs typeface="Arial" pitchFamily="34" charset="0"/>
              </a:rPr>
              <a:t>Émoji</a:t>
            </a:r>
            <a:endParaRPr kumimoji="0" lang="fr-FR" sz="2400" b="0" i="0" u="none" strike="noStrike" cap="none" normalizeH="0" baseline="0" dirty="0" smtClean="0">
              <a:ln>
                <a:noFill/>
              </a:ln>
              <a:effectLst/>
              <a:latin typeface="Comic Sans MS" pitchFamily="66" charset="0"/>
              <a:cs typeface="Arial" pitchFamily="34" charset="0"/>
            </a:endParaRPr>
          </a:p>
        </p:txBody>
      </p:sp>
      <p:sp>
        <p:nvSpPr>
          <p:cNvPr id="6" name="Rectangle 5"/>
          <p:cNvSpPr/>
          <p:nvPr/>
        </p:nvSpPr>
        <p:spPr>
          <a:xfrm>
            <a:off x="107504" y="1898829"/>
            <a:ext cx="4325223" cy="523220"/>
          </a:xfrm>
          <a:prstGeom prst="rect">
            <a:avLst/>
          </a:prstGeom>
        </p:spPr>
        <p:txBody>
          <a:bodyPr wrap="none">
            <a:spAutoFit/>
          </a:bodyPr>
          <a:lstStyle/>
          <a:p>
            <a:r>
              <a:rPr lang="fr-FR" sz="2800" b="1" dirty="0" smtClean="0"/>
              <a:t>AVEC </a:t>
            </a:r>
            <a:r>
              <a:rPr lang="fr-FR" sz="2800" b="1" dirty="0" smtClean="0"/>
              <a:t>THUNDERBIRD</a:t>
            </a:r>
            <a:r>
              <a:rPr lang="fr-FR" sz="2800" b="1" dirty="0" smtClean="0"/>
              <a:t> :</a:t>
            </a:r>
            <a:endParaRPr lang="fr-FR" sz="2800" dirty="0"/>
          </a:p>
        </p:txBody>
      </p:sp>
      <p:pic>
        <p:nvPicPr>
          <p:cNvPr id="9" name="Image 8"/>
          <p:cNvPicPr/>
          <p:nvPr/>
        </p:nvPicPr>
        <p:blipFill>
          <a:blip r:embed="rId2" cstate="print"/>
          <a:srcRect/>
          <a:stretch>
            <a:fillRect/>
          </a:stretch>
        </p:blipFill>
        <p:spPr bwMode="auto">
          <a:xfrm>
            <a:off x="179512" y="2564904"/>
            <a:ext cx="8568062" cy="1656184"/>
          </a:xfrm>
          <a:prstGeom prst="rect">
            <a:avLst/>
          </a:prstGeom>
          <a:noFill/>
          <a:ln w="9525">
            <a:noFill/>
            <a:miter lim="800000"/>
            <a:headEnd/>
            <a:tailEnd/>
          </a:ln>
        </p:spPr>
      </p:pic>
      <p:sp>
        <p:nvSpPr>
          <p:cNvPr id="10" name="Rectangle 9"/>
          <p:cNvSpPr/>
          <p:nvPr/>
        </p:nvSpPr>
        <p:spPr>
          <a:xfrm>
            <a:off x="1259632" y="3140968"/>
            <a:ext cx="3168352" cy="432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avec flèche 12"/>
          <p:cNvCxnSpPr/>
          <p:nvPr/>
        </p:nvCxnSpPr>
        <p:spPr>
          <a:xfrm flipH="1" flipV="1">
            <a:off x="4355976" y="4005064"/>
            <a:ext cx="936104" cy="1800200"/>
          </a:xfrm>
          <a:prstGeom prst="straightConnector1">
            <a:avLst/>
          </a:prstGeom>
          <a:ln w="44450" cmpd="sng">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856984" cy="1143000"/>
          </a:xfrm>
        </p:spPr>
        <p:txBody>
          <a:bodyPr>
            <a:normAutofit fontScale="90000"/>
          </a:bodyPr>
          <a:lstStyle/>
          <a:p>
            <a:r>
              <a:rPr lang="fr-FR" dirty="0" smtClean="0"/>
              <a:t>INSÉRER DES </a:t>
            </a:r>
            <a:r>
              <a:rPr lang="fr-FR" dirty="0" smtClean="0"/>
              <a:t>ÉMOJIS </a:t>
            </a:r>
            <a:br>
              <a:rPr lang="fr-FR" dirty="0" smtClean="0"/>
            </a:br>
            <a:r>
              <a:rPr lang="fr-FR" dirty="0" smtClean="0"/>
              <a:t>DANS </a:t>
            </a:r>
            <a:r>
              <a:rPr lang="fr-FR" dirty="0" smtClean="0"/>
              <a:t>UN COURRIEL</a:t>
            </a:r>
            <a:endParaRPr lang="fr-FR" dirty="0"/>
          </a:p>
        </p:txBody>
      </p:sp>
      <p:sp>
        <p:nvSpPr>
          <p:cNvPr id="2051" name="Rectangle 3"/>
          <p:cNvSpPr>
            <a:spLocks noChangeArrowheads="1"/>
          </p:cNvSpPr>
          <p:nvPr/>
        </p:nvSpPr>
        <p:spPr bwMode="auto">
          <a:xfrm>
            <a:off x="107504" y="5530006"/>
            <a:ext cx="8928992"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effectLst/>
                <a:latin typeface="Comic Sans MS" pitchFamily="66" charset="0"/>
                <a:cs typeface="Arial" pitchFamily="34" charset="0"/>
              </a:rPr>
              <a:t>Dans le raccourci,</a:t>
            </a:r>
            <a:r>
              <a:rPr kumimoji="0" lang="fr-FR" sz="2400" b="0" i="0" u="none" strike="noStrike" cap="none" normalizeH="0" dirty="0" smtClean="0">
                <a:ln>
                  <a:noFill/>
                </a:ln>
                <a:effectLst/>
                <a:latin typeface="Comic Sans MS" pitchFamily="66" charset="0"/>
                <a:cs typeface="Arial" pitchFamily="34" charset="0"/>
              </a:rPr>
              <a:t> le choix n’est pas énorme.</a:t>
            </a:r>
            <a:br>
              <a:rPr kumimoji="0" lang="fr-FR" sz="2400" b="0" i="0" u="none" strike="noStrike" cap="none" normalizeH="0" dirty="0" smtClean="0">
                <a:ln>
                  <a:noFill/>
                </a:ln>
                <a:effectLst/>
                <a:latin typeface="Comic Sans MS" pitchFamily="66" charset="0"/>
                <a:cs typeface="Arial" pitchFamily="34" charset="0"/>
              </a:rPr>
            </a:br>
            <a:r>
              <a:rPr kumimoji="0" lang="fr-FR" sz="2400" b="0" i="0" u="none" strike="noStrike" cap="none" normalizeH="0" dirty="0" smtClean="0">
                <a:ln>
                  <a:noFill/>
                </a:ln>
                <a:effectLst/>
                <a:latin typeface="Comic Sans MS" pitchFamily="66" charset="0"/>
                <a:cs typeface="Arial" pitchFamily="34" charset="0"/>
              </a:rPr>
              <a:t>Vous n’avez qu’</a:t>
            </a:r>
            <a:r>
              <a:rPr lang="fr-FR" sz="2400" dirty="0" smtClean="0">
                <a:latin typeface="Comic Sans MS" pitchFamily="66" charset="0"/>
                <a:cs typeface="Arial" pitchFamily="34" charset="0"/>
              </a:rPr>
              <a:t>à cliquer sur l’</a:t>
            </a:r>
            <a:r>
              <a:rPr lang="fr-FR" sz="2400" dirty="0" err="1" smtClean="0">
                <a:latin typeface="Comic Sans MS" pitchFamily="66" charset="0"/>
                <a:cs typeface="Arial" pitchFamily="34" charset="0"/>
              </a:rPr>
              <a:t>émoji</a:t>
            </a:r>
            <a:r>
              <a:rPr lang="fr-FR" sz="2400" dirty="0" smtClean="0">
                <a:latin typeface="Comic Sans MS" pitchFamily="66" charset="0"/>
                <a:cs typeface="Arial" pitchFamily="34" charset="0"/>
              </a:rPr>
              <a:t> de votre choix.</a:t>
            </a:r>
            <a:br>
              <a:rPr lang="fr-FR" sz="2400" dirty="0" smtClean="0">
                <a:latin typeface="Comic Sans MS" pitchFamily="66" charset="0"/>
                <a:cs typeface="Arial" pitchFamily="34" charset="0"/>
              </a:rPr>
            </a:br>
            <a:r>
              <a:rPr lang="fr-FR" sz="2400" dirty="0" smtClean="0">
                <a:latin typeface="Comic Sans MS" pitchFamily="66" charset="0"/>
                <a:cs typeface="Arial" pitchFamily="34" charset="0"/>
              </a:rPr>
              <a:t>Envoyez votre courriel.</a:t>
            </a:r>
          </a:p>
        </p:txBody>
      </p:sp>
      <p:sp>
        <p:nvSpPr>
          <p:cNvPr id="6" name="Rectangle 5"/>
          <p:cNvSpPr/>
          <p:nvPr/>
        </p:nvSpPr>
        <p:spPr>
          <a:xfrm>
            <a:off x="107504" y="1898829"/>
            <a:ext cx="4325223" cy="523220"/>
          </a:xfrm>
          <a:prstGeom prst="rect">
            <a:avLst/>
          </a:prstGeom>
        </p:spPr>
        <p:txBody>
          <a:bodyPr wrap="none">
            <a:spAutoFit/>
          </a:bodyPr>
          <a:lstStyle/>
          <a:p>
            <a:r>
              <a:rPr lang="fr-FR" sz="2800" b="1" dirty="0" smtClean="0"/>
              <a:t>AVEC </a:t>
            </a:r>
            <a:r>
              <a:rPr lang="fr-FR" sz="2800" b="1" dirty="0" smtClean="0"/>
              <a:t>THUNDERBIRD</a:t>
            </a:r>
            <a:r>
              <a:rPr lang="fr-FR" sz="2800" b="1" dirty="0" smtClean="0"/>
              <a:t> :</a:t>
            </a:r>
            <a:endParaRPr lang="fr-FR" sz="2800" dirty="0"/>
          </a:p>
        </p:txBody>
      </p:sp>
      <p:pic>
        <p:nvPicPr>
          <p:cNvPr id="7" name="Image 6"/>
          <p:cNvPicPr/>
          <p:nvPr/>
        </p:nvPicPr>
        <p:blipFill>
          <a:blip r:embed="rId2" cstate="print"/>
          <a:srcRect t="21789" b="27927"/>
          <a:stretch>
            <a:fillRect/>
          </a:stretch>
        </p:blipFill>
        <p:spPr bwMode="auto">
          <a:xfrm>
            <a:off x="179512" y="2492896"/>
            <a:ext cx="8784976" cy="288032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836712"/>
            <a:ext cx="8712968" cy="3508653"/>
          </a:xfrm>
          <a:prstGeom prst="rect">
            <a:avLst/>
          </a:prstGeom>
        </p:spPr>
        <p:txBody>
          <a:bodyPr wrap="square">
            <a:spAutoFit/>
          </a:bodyPr>
          <a:lstStyle/>
          <a:p>
            <a:pPr lvl="0" algn="ctr" fontAlgn="base">
              <a:spcBef>
                <a:spcPct val="0"/>
              </a:spcBef>
              <a:spcAft>
                <a:spcPct val="0"/>
              </a:spcAft>
            </a:pPr>
            <a:r>
              <a:rPr lang="fr-FR" dirty="0" smtClean="0">
                <a:latin typeface="Tahoma" pitchFamily="34" charset="0"/>
                <a:ea typeface="Calibri" pitchFamily="34" charset="0"/>
                <a:cs typeface="Tahoma" pitchFamily="34" charset="0"/>
              </a:rPr>
              <a:t>Mise en garde :</a:t>
            </a:r>
          </a:p>
          <a:p>
            <a:pPr lvl="0" algn="ctr" fontAlgn="base">
              <a:spcBef>
                <a:spcPct val="0"/>
              </a:spcBef>
              <a:spcAft>
                <a:spcPct val="0"/>
              </a:spcAft>
            </a:pPr>
            <a:endParaRPr lang="fr-FR" dirty="0" smtClean="0">
              <a:latin typeface="Arial" pitchFamily="34" charset="0"/>
              <a:cs typeface="Arial" pitchFamily="34" charset="0"/>
            </a:endParaRPr>
          </a:p>
          <a:p>
            <a:pPr lvl="0" algn="ctr" eaLnBrk="0" fontAlgn="base" hangingPunct="0">
              <a:spcBef>
                <a:spcPct val="0"/>
              </a:spcBef>
              <a:spcAft>
                <a:spcPct val="0"/>
              </a:spcAft>
            </a:pPr>
            <a:r>
              <a:rPr lang="fr-FR" u="sng" dirty="0" smtClean="0">
                <a:latin typeface="Tahoma" pitchFamily="34" charset="0"/>
                <a:ea typeface="Calibri" pitchFamily="34" charset="0"/>
                <a:cs typeface="Tahoma" pitchFamily="34" charset="0"/>
              </a:rPr>
              <a:t>Nous ne sommes pas responsables pour des mauvais résultats.</a:t>
            </a:r>
          </a:p>
          <a:p>
            <a:pPr lvl="0" algn="ctr" eaLnBrk="0" fontAlgn="base" hangingPunct="0">
              <a:spcBef>
                <a:spcPct val="0"/>
              </a:spcBef>
              <a:spcAft>
                <a:spcPct val="0"/>
              </a:spcAft>
            </a:pPr>
            <a:endParaRPr lang="fr-FR" dirty="0" smtClean="0">
              <a:latin typeface="Arial" pitchFamily="34" charset="0"/>
              <a:cs typeface="Arial" pitchFamily="34" charset="0"/>
            </a:endParaRPr>
          </a:p>
          <a:p>
            <a:pPr lvl="0" algn="ctr" eaLnBrk="0" fontAlgn="base" hangingPunct="0">
              <a:spcBef>
                <a:spcPct val="0"/>
              </a:spcBef>
              <a:spcAft>
                <a:spcPct val="0"/>
              </a:spcAft>
            </a:pPr>
            <a:r>
              <a:rPr lang="fr-FR" sz="2800" b="1" dirty="0" smtClean="0">
                <a:latin typeface="Times New Roman" pitchFamily="18" charset="0"/>
                <a:ea typeface="Calibri" pitchFamily="34" charset="0"/>
                <a:cs typeface="Times New Roman" pitchFamily="18" charset="0"/>
              </a:rPr>
              <a:t>☺ ☺ ☺</a:t>
            </a:r>
          </a:p>
          <a:p>
            <a:pPr lvl="0" algn="ctr" eaLnBrk="0" fontAlgn="base" hangingPunct="0">
              <a:spcBef>
                <a:spcPct val="0"/>
              </a:spcBef>
              <a:spcAft>
                <a:spcPct val="0"/>
              </a:spcAft>
            </a:pPr>
            <a:endParaRPr lang="fr-FR" dirty="0" smtClean="0">
              <a:latin typeface="Arial" pitchFamily="34" charset="0"/>
              <a:cs typeface="Arial" pitchFamily="34" charset="0"/>
            </a:endParaRPr>
          </a:p>
          <a:p>
            <a:pPr lvl="0" algn="ctr" eaLnBrk="0" fontAlgn="base" hangingPunct="0">
              <a:spcBef>
                <a:spcPct val="0"/>
              </a:spcBef>
              <a:spcAft>
                <a:spcPct val="0"/>
              </a:spcAft>
            </a:pPr>
            <a:r>
              <a:rPr lang="fr-FR" dirty="0" smtClean="0">
                <a:latin typeface="Tahoma" pitchFamily="34" charset="0"/>
                <a:ea typeface="Calibri" pitchFamily="34" charset="0"/>
                <a:cs typeface="Tahoma" pitchFamily="34" charset="0"/>
              </a:rPr>
              <a:t>Faites des choix éclairés…</a:t>
            </a:r>
          </a:p>
          <a:p>
            <a:pPr lvl="0" algn="ctr" eaLnBrk="0" fontAlgn="base" hangingPunct="0">
              <a:spcBef>
                <a:spcPct val="0"/>
              </a:spcBef>
              <a:spcAft>
                <a:spcPct val="0"/>
              </a:spcAft>
            </a:pPr>
            <a:endParaRPr lang="fr-FR" dirty="0" smtClean="0">
              <a:latin typeface="Arial" pitchFamily="34" charset="0"/>
              <a:cs typeface="Arial" pitchFamily="34" charset="0"/>
            </a:endParaRPr>
          </a:p>
          <a:p>
            <a:pPr lvl="0" algn="ctr" eaLnBrk="0" fontAlgn="base" hangingPunct="0">
              <a:spcBef>
                <a:spcPct val="0"/>
              </a:spcBef>
              <a:spcAft>
                <a:spcPct val="0"/>
              </a:spcAft>
            </a:pPr>
            <a:r>
              <a:rPr lang="fr-FR" b="1" dirty="0" smtClean="0">
                <a:latin typeface="Tahoma" pitchFamily="34" charset="0"/>
                <a:ea typeface="Calibri" pitchFamily="34" charset="0"/>
                <a:cs typeface="Tahoma" pitchFamily="34" charset="0"/>
              </a:rPr>
              <a:t>* * * * * *</a:t>
            </a:r>
          </a:p>
          <a:p>
            <a:pPr lvl="0" algn="ctr" eaLnBrk="0" fontAlgn="base" hangingPunct="0">
              <a:spcBef>
                <a:spcPct val="0"/>
              </a:spcBef>
              <a:spcAft>
                <a:spcPct val="0"/>
              </a:spcAft>
              <a:buFont typeface="Arial" pitchFamily="34" charset="0"/>
              <a:buChar char="•"/>
            </a:pPr>
            <a:endParaRPr lang="fr-FR" dirty="0" smtClean="0">
              <a:latin typeface="Arial" pitchFamily="34" charset="0"/>
              <a:cs typeface="Arial" pitchFamily="34" charset="0"/>
            </a:endParaRPr>
          </a:p>
          <a:p>
            <a:pPr lvl="0" algn="ctr" eaLnBrk="0" fontAlgn="base" hangingPunct="0">
              <a:spcBef>
                <a:spcPct val="0"/>
              </a:spcBef>
              <a:spcAft>
                <a:spcPct val="0"/>
              </a:spcAft>
            </a:pPr>
            <a:r>
              <a:rPr lang="fr-FR" dirty="0" smtClean="0">
                <a:latin typeface="Tahoma" pitchFamily="34" charset="0"/>
                <a:ea typeface="Calibri" pitchFamily="34" charset="0"/>
                <a:cs typeface="Tahoma" pitchFamily="34" charset="0"/>
              </a:rPr>
              <a:t>C’est un plaisir pour moi de partager avec vous,</a:t>
            </a:r>
            <a:endParaRPr lang="fr-FR" dirty="0" smtClean="0">
              <a:latin typeface="Arial" pitchFamily="34" charset="0"/>
              <a:cs typeface="Arial" pitchFamily="34" charset="0"/>
            </a:endParaRPr>
          </a:p>
          <a:p>
            <a:pPr lvl="0" eaLnBrk="0" fontAlgn="base" hangingPunct="0">
              <a:spcBef>
                <a:spcPct val="0"/>
              </a:spcBef>
              <a:spcAft>
                <a:spcPct val="0"/>
              </a:spcAft>
            </a:pPr>
            <a:endParaRPr lang="fr-FR" sz="1400" dirty="0" smtClean="0">
              <a:latin typeface="Arial" pitchFamily="34" charset="0"/>
              <a:cs typeface="Arial" pitchFamily="34" charset="0"/>
            </a:endParaRPr>
          </a:p>
        </p:txBody>
      </p:sp>
      <p:sp>
        <p:nvSpPr>
          <p:cNvPr id="5" name="Rectangle 3"/>
          <p:cNvSpPr>
            <a:spLocks noChangeArrowheads="1"/>
          </p:cNvSpPr>
          <p:nvPr/>
        </p:nvSpPr>
        <p:spPr bwMode="auto">
          <a:xfrm>
            <a:off x="179512" y="5085184"/>
            <a:ext cx="586814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1" i="1" u="none" strike="noStrike" cap="none" normalizeH="0" baseline="0" dirty="0" smtClean="0">
                <a:ln>
                  <a:noFill/>
                </a:ln>
                <a:solidFill>
                  <a:schemeClr val="tx1"/>
                </a:solidFill>
                <a:effectLst/>
                <a:latin typeface="Agnes" pitchFamily="2" charset="0"/>
                <a:ea typeface="Calibri" pitchFamily="34" charset="0"/>
                <a:cs typeface="Tahoma" pitchFamily="34" charset="0"/>
              </a:rPr>
              <a:t>Marie-Claire Legault</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ahoma" pitchFamily="34" charset="0"/>
                <a:ea typeface="Calibri" pitchFamily="34" charset="0"/>
                <a:cs typeface="Tahoma" pitchFamily="34" charset="0"/>
              </a:rPr>
              <a:t>Secrétaire des </a:t>
            </a:r>
            <a:r>
              <a:rPr kumimoji="0" lang="fr-FR" b="0" i="0" u="none" strike="noStrike" cap="none" normalizeH="0" baseline="0" dirty="0" smtClean="0">
                <a:ln>
                  <a:noFill/>
                </a:ln>
                <a:solidFill>
                  <a:schemeClr val="tx1"/>
                </a:solidFill>
                <a:effectLst/>
                <a:latin typeface="Tahoma" pitchFamily="34" charset="0"/>
                <a:ea typeface="Calibri" pitchFamily="34" charset="0"/>
                <a:cs typeface="Tahoma" pitchFamily="34" charset="0"/>
              </a:rPr>
              <a:t>Vrais </a:t>
            </a:r>
            <a:r>
              <a:rPr kumimoji="0" lang="fr-FR" b="0" i="0" u="none" strike="noStrike" cap="none" normalizeH="0" baseline="0" dirty="0" smtClean="0">
                <a:ln>
                  <a:noFill/>
                </a:ln>
                <a:solidFill>
                  <a:schemeClr val="tx1"/>
                </a:solidFill>
                <a:effectLst/>
                <a:latin typeface="Tahoma" pitchFamily="34" charset="0"/>
                <a:ea typeface="Calibri" pitchFamily="34" charset="0"/>
                <a:cs typeface="Tahoma" pitchFamily="34" charset="0"/>
              </a:rPr>
              <a:t>Branchés de Longueuil</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Tahoma" pitchFamily="34" charset="0"/>
                <a:ea typeface="Calibri" pitchFamily="34" charset="0"/>
                <a:cs typeface="Tahoma" pitchFamily="34" charset="0"/>
              </a:rPr>
              <a:t>C’est ensemble qu’on avance</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Image 2" descr="Legault_Marie-Claire.jpg"/>
          <p:cNvPicPr>
            <a:picLocks noChangeAspect="1" noChangeArrowheads="1"/>
          </p:cNvPicPr>
          <p:nvPr/>
        </p:nvPicPr>
        <p:blipFill>
          <a:blip r:embed="rId2" cstate="print"/>
          <a:srcRect/>
          <a:stretch>
            <a:fillRect/>
          </a:stretch>
        </p:blipFill>
        <p:spPr bwMode="auto">
          <a:xfrm>
            <a:off x="7596336" y="5147146"/>
            <a:ext cx="949325" cy="946150"/>
          </a:xfrm>
          <a:prstGeom prst="rect">
            <a:avLst/>
          </a:prstGeom>
          <a:noFill/>
        </p:spPr>
      </p:pic>
      <p:pic>
        <p:nvPicPr>
          <p:cNvPr id="1028" name="Picture 4" descr="C:\Users\mcleg\Downloads\stoned-1320809_1280.png"/>
          <p:cNvPicPr>
            <a:picLocks noChangeAspect="1" noChangeArrowheads="1"/>
          </p:cNvPicPr>
          <p:nvPr/>
        </p:nvPicPr>
        <p:blipFill>
          <a:blip r:embed="rId3" cstate="print"/>
          <a:srcRect/>
          <a:stretch>
            <a:fillRect/>
          </a:stretch>
        </p:blipFill>
        <p:spPr bwMode="auto">
          <a:xfrm>
            <a:off x="7209871" y="2293702"/>
            <a:ext cx="1461300" cy="1406502"/>
          </a:xfrm>
          <a:prstGeom prst="rect">
            <a:avLst/>
          </a:prstGeom>
          <a:noFill/>
        </p:spPr>
      </p:pic>
      <p:pic>
        <p:nvPicPr>
          <p:cNvPr id="1030" name="Picture 6" descr="C:\Users\mcleg\Downloads\emoticon-2120024_1280.png"/>
          <p:cNvPicPr>
            <a:picLocks noChangeAspect="1" noChangeArrowheads="1"/>
          </p:cNvPicPr>
          <p:nvPr/>
        </p:nvPicPr>
        <p:blipFill>
          <a:blip r:embed="rId4" cstate="print"/>
          <a:srcRect/>
          <a:stretch>
            <a:fillRect/>
          </a:stretch>
        </p:blipFill>
        <p:spPr bwMode="auto">
          <a:xfrm>
            <a:off x="422597" y="2132856"/>
            <a:ext cx="1690388" cy="17281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8396</TotalTime>
  <Words>1656</Words>
  <Application>Microsoft Office PowerPoint</Application>
  <PresentationFormat>Affichage à l'écran (4:3)</PresentationFormat>
  <Paragraphs>194</Paragraphs>
  <Slides>51</Slides>
  <Notes>0</Notes>
  <HiddenSlides>0</HiddenSlides>
  <MMClips>0</MMClips>
  <ScaleCrop>false</ScaleCrop>
  <HeadingPairs>
    <vt:vector size="4" baseType="variant">
      <vt:variant>
        <vt:lpstr>Thème</vt:lpstr>
      </vt:variant>
      <vt:variant>
        <vt:i4>1</vt:i4>
      </vt:variant>
      <vt:variant>
        <vt:lpstr>Titres des diapositives</vt:lpstr>
      </vt:variant>
      <vt:variant>
        <vt:i4>51</vt:i4>
      </vt:variant>
    </vt:vector>
  </HeadingPairs>
  <TitlesOfParts>
    <vt:vector size="52" baseType="lpstr">
      <vt:lpstr>Apex</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LES ÉMOJIS</vt:lpstr>
      <vt:lpstr>INSÉRER DES ÉMOJIS  DANS UN COURRIEL</vt:lpstr>
      <vt:lpstr>INSÉRER DES ÉMOJIS  DANS UN COURRIEL</vt:lpstr>
      <vt:lpstr>INSÉRER DES ÉMOJIS  DANS UN COURRIEL</vt:lpstr>
      <vt:lpstr>INSÉRER DES ÉMOJIS  DANS UN COURRIEL</vt:lpstr>
      <vt:lpstr>INSÉRER DES ÉMOJIS  DANS UN COURRIEL</vt:lpstr>
      <vt:lpstr>INSÉRER DES ÉMOJIS  DANS UN COURRIEL</vt:lpstr>
      <vt:lpstr>INSÉRER DES ÉMOJIS  DANS UN COURRIEL</vt:lpstr>
      <vt:lpstr>Diapositive 51</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IMOJIS</dc:title>
  <dc:creator>Marie-Claire Legault</dc:creator>
  <cp:lastModifiedBy>Marie-Claire Legault</cp:lastModifiedBy>
  <cp:revision>9</cp:revision>
  <dcterms:created xsi:type="dcterms:W3CDTF">2025-01-30T17:11:27Z</dcterms:created>
  <dcterms:modified xsi:type="dcterms:W3CDTF">2025-02-06T17:37:07Z</dcterms:modified>
</cp:coreProperties>
</file>