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397" y="2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Arrondir un rectangle avec un coin diagonal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fr-FR"/>
              <a:t>Cliquez pour modifier le style du titre</a:t>
            </a:r>
            <a:endParaRPr kumimoji="0" lang="en-US"/>
          </a:p>
        </p:txBody>
      </p:sp>
      <p:sp>
        <p:nvSpPr>
          <p:cNvPr id="9" name="Sous-titr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Cliquez pour modifier le style des sous-titres du masque</a:t>
            </a:r>
            <a:endParaRPr kumimoji="0" lang="en-US"/>
          </a:p>
        </p:txBody>
      </p:sp>
      <p:sp>
        <p:nvSpPr>
          <p:cNvPr id="10" name="Espace réservé de la date 9"/>
          <p:cNvSpPr>
            <a:spLocks noGrp="1"/>
          </p:cNvSpPr>
          <p:nvPr>
            <p:ph type="dt" sz="half" idx="10"/>
          </p:nvPr>
        </p:nvSpPr>
        <p:spPr>
          <a:xfrm>
            <a:off x="5562600" y="6509004"/>
            <a:ext cx="3002280" cy="274320"/>
          </a:xfrm>
        </p:spPr>
        <p:txBody>
          <a:bodyPr vert="horz" rtlCol="0"/>
          <a:lstStyle/>
          <a:p>
            <a:fld id="{7CD0F0CF-E7F9-4E34-ABF8-13B9411C5D58}" type="datetimeFigureOut">
              <a:rPr lang="fr-FR" smtClean="0"/>
              <a:pPr/>
              <a:t>06/03/2025</a:t>
            </a:fld>
            <a:endParaRPr lang="fr-FR"/>
          </a:p>
        </p:txBody>
      </p:sp>
      <p:sp>
        <p:nvSpPr>
          <p:cNvPr id="11" name="Espace réservé du numéro de diapositive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746784-F5A9-46EF-88CD-B21783DD7C0F}" type="slidenum">
              <a:rPr lang="fr-FR" smtClean="0"/>
              <a:pPr/>
              <a:t>‹N°›</a:t>
            </a:fld>
            <a:endParaRPr lang="fr-FR"/>
          </a:p>
        </p:txBody>
      </p:sp>
      <p:sp>
        <p:nvSpPr>
          <p:cNvPr id="12" name="Espace réservé du pied de page 11"/>
          <p:cNvSpPr>
            <a:spLocks noGrp="1"/>
          </p:cNvSpPr>
          <p:nvPr>
            <p:ph type="ftr" sz="quarter" idx="12"/>
          </p:nvPr>
        </p:nvSpPr>
        <p:spPr>
          <a:xfrm>
            <a:off x="1600200" y="6509004"/>
            <a:ext cx="3907464" cy="274320"/>
          </a:xfrm>
        </p:spPr>
        <p:txBody>
          <a:bodyPr vert="horz" rtlCol="0"/>
          <a:lstStyle/>
          <a:p>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7CD0F0CF-E7F9-4E34-ABF8-13B9411C5D58}" type="datetimeFigureOut">
              <a:rPr lang="fr-FR" smtClean="0"/>
              <a:pPr/>
              <a:t>06/03/2025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746784-F5A9-46EF-88CD-B21783DD7C0F}"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Cliquez pour modifier les styles du texte du masque</a:t>
            </a:r>
          </a:p>
        </p:txBody>
      </p:sp>
      <p:sp>
        <p:nvSpPr>
          <p:cNvPr id="8" name="Espace réservé de la date 7"/>
          <p:cNvSpPr>
            <a:spLocks noGrp="1"/>
          </p:cNvSpPr>
          <p:nvPr>
            <p:ph type="dt" sz="half" idx="10"/>
          </p:nvPr>
        </p:nvSpPr>
        <p:spPr>
          <a:xfrm>
            <a:off x="5562600" y="6513670"/>
            <a:ext cx="3002280" cy="274320"/>
          </a:xfrm>
        </p:spPr>
        <p:txBody>
          <a:bodyPr vert="horz" rtlCol="0"/>
          <a:lstStyle/>
          <a:p>
            <a:fld id="{7CD0F0CF-E7F9-4E34-ABF8-13B9411C5D58}" type="datetimeFigureOut">
              <a:rPr lang="fr-FR" smtClean="0"/>
              <a:pPr/>
              <a:t>06/03/2025</a:t>
            </a:fld>
            <a:endParaRPr lang="fr-FR"/>
          </a:p>
        </p:txBody>
      </p:sp>
      <p:sp>
        <p:nvSpPr>
          <p:cNvPr id="9" name="Espace réservé du numéro de diapositive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746784-F5A9-46EF-88CD-B21783DD7C0F}" type="slidenum">
              <a:rPr lang="fr-FR" smtClean="0"/>
              <a:pPr/>
              <a:t>‹N°›</a:t>
            </a:fld>
            <a:endParaRPr lang="fr-FR"/>
          </a:p>
        </p:txBody>
      </p:sp>
      <p:sp>
        <p:nvSpPr>
          <p:cNvPr id="10" name="Espace réservé du pied de page 9"/>
          <p:cNvSpPr>
            <a:spLocks noGrp="1"/>
          </p:cNvSpPr>
          <p:nvPr>
            <p:ph type="ftr" sz="quarter" idx="12"/>
          </p:nvPr>
        </p:nvSpPr>
        <p:spPr>
          <a:xfrm>
            <a:off x="1600200" y="6513670"/>
            <a:ext cx="3907464" cy="274320"/>
          </a:xfrm>
        </p:spPr>
        <p:txBody>
          <a:bodyPr vert="horz" rtlCol="0"/>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7CD0F0CF-E7F9-4E34-ABF8-13B9411C5D58}" type="datetimeFigureOut">
              <a:rPr lang="fr-FR" smtClean="0"/>
              <a:pPr/>
              <a:t>06/03/2025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641080" y="6514568"/>
            <a:ext cx="464288" cy="274320"/>
          </a:xfrm>
        </p:spPr>
        <p:txBody>
          <a:bodyPr/>
          <a:lstStyle/>
          <a:p>
            <a:fld id="{72746784-F5A9-46EF-88CD-B21783DD7C0F}" type="slidenum">
              <a:rPr lang="fr-FR" smtClean="0"/>
              <a:pPr/>
              <a:t>‹N°›</a:t>
            </a:fld>
            <a:endParaRPr lang="fr-FR"/>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re 1"/>
          <p:cNvSpPr>
            <a:spLocks noGrp="1"/>
          </p:cNvSpPr>
          <p:nvPr>
            <p:ph type="title"/>
          </p:nvPr>
        </p:nvSpPr>
        <p:spPr>
          <a:xfrm>
            <a:off x="457200" y="251948"/>
            <a:ext cx="8229600" cy="1143000"/>
          </a:xfrm>
        </p:spPr>
        <p:txBody>
          <a:bodyPr anchor="b"/>
          <a:lstStyle>
            <a:lvl1pPr>
              <a:defRPr/>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7CD0F0CF-E7F9-4E34-ABF8-13B9411C5D58}" type="datetimeFigureOut">
              <a:rPr lang="fr-FR" smtClean="0"/>
              <a:pPr/>
              <a:t>06/03/2025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a:xfrm>
            <a:off x="8641080" y="6514568"/>
            <a:ext cx="464288" cy="274320"/>
          </a:xfrm>
        </p:spPr>
        <p:txBody>
          <a:bodyPr/>
          <a:lstStyle/>
          <a:p>
            <a:fld id="{72746784-F5A9-46EF-88CD-B21783DD7C0F}"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53218"/>
            <a:ext cx="8229600" cy="1143000"/>
          </a:xfrm>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7CD0F0CF-E7F9-4E34-ABF8-13B9411C5D58}" type="datetimeFigureOut">
              <a:rPr lang="fr-FR" smtClean="0"/>
              <a:pPr/>
              <a:t>06/03/2025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2746784-F5A9-46EF-88CD-B21783DD7C0F}" type="slidenum">
              <a:rPr lang="fr-FR" smtClean="0"/>
              <a:pPr/>
              <a:t>‹N°›</a:t>
            </a:fld>
            <a:endParaRPr lang="fr-FR"/>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CD0F0CF-E7F9-4E34-ABF8-13B9411C5D58}" type="datetimeFigureOut">
              <a:rPr lang="fr-FR" smtClean="0"/>
              <a:pPr/>
              <a:t>06/03/2025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2746784-F5A9-46EF-88CD-B21783DD7C0F}"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4963136" y="304800"/>
            <a:ext cx="3931920" cy="762000"/>
          </a:xfrm>
        </p:spPr>
        <p:txBody>
          <a:bodyPr anchor="b"/>
          <a:lstStyle>
            <a:lvl1pPr marL="0" algn="r">
              <a:buNone/>
              <a:defRPr sz="2000" b="1"/>
            </a:lvl1pPr>
            <a:extLst/>
          </a:lstStyle>
          <a:p>
            <a:r>
              <a:rPr kumimoji="0" lang="fr-FR"/>
              <a:t>Cliquez pour modifier le style du titre</a:t>
            </a:r>
            <a:endParaRPr kumimoji="0" lang="en-US"/>
          </a:p>
        </p:txBody>
      </p:sp>
      <p:sp>
        <p:nvSpPr>
          <p:cNvPr id="3" name="Espace réservé du texte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9" name="Espace réservé de la date 8"/>
          <p:cNvSpPr>
            <a:spLocks noGrp="1"/>
          </p:cNvSpPr>
          <p:nvPr>
            <p:ph type="dt" sz="half" idx="10"/>
          </p:nvPr>
        </p:nvSpPr>
        <p:spPr>
          <a:xfrm>
            <a:off x="5562600" y="6513670"/>
            <a:ext cx="3002280" cy="274320"/>
          </a:xfrm>
        </p:spPr>
        <p:txBody>
          <a:bodyPr vert="horz" rtlCol="0"/>
          <a:lstStyle/>
          <a:p>
            <a:fld id="{7CD0F0CF-E7F9-4E34-ABF8-13B9411C5D58}" type="datetimeFigureOut">
              <a:rPr lang="fr-FR" smtClean="0"/>
              <a:pPr/>
              <a:t>06/03/2025</a:t>
            </a:fld>
            <a:endParaRPr lang="fr-FR"/>
          </a:p>
        </p:txBody>
      </p:sp>
      <p:sp>
        <p:nvSpPr>
          <p:cNvPr id="10" name="Espace réservé du numéro de diapositive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746784-F5A9-46EF-88CD-B21783DD7C0F}" type="slidenum">
              <a:rPr lang="fr-FR" smtClean="0"/>
              <a:pPr/>
              <a:t>‹N°›</a:t>
            </a:fld>
            <a:endParaRPr lang="fr-FR"/>
          </a:p>
        </p:txBody>
      </p:sp>
      <p:sp>
        <p:nvSpPr>
          <p:cNvPr id="11" name="Espace réservé du pied de page 10"/>
          <p:cNvSpPr>
            <a:spLocks noGrp="1"/>
          </p:cNvSpPr>
          <p:nvPr>
            <p:ph type="ftr" sz="quarter" idx="12"/>
          </p:nvPr>
        </p:nvSpPr>
        <p:spPr>
          <a:xfrm>
            <a:off x="1600200" y="6513670"/>
            <a:ext cx="3907464" cy="274320"/>
          </a:xfrm>
        </p:spPr>
        <p:txBody>
          <a:bodyPr vert="horz" rtlCol="0"/>
          <a:lstStyle/>
          <a:p>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040443" y="4724400"/>
            <a:ext cx="5486400" cy="664536"/>
          </a:xfrm>
        </p:spPr>
        <p:txBody>
          <a:bodyPr anchor="b"/>
          <a:lstStyle>
            <a:lvl1pPr marL="0" algn="r">
              <a:buNone/>
              <a:defRPr sz="2000" b="1"/>
            </a:lvl1pPr>
            <a:extLst/>
          </a:lstStyle>
          <a:p>
            <a:r>
              <a:rPr kumimoji="0" lang="fr-FR"/>
              <a:t>Cliquez pour modifier le style du titre</a:t>
            </a:r>
            <a:endParaRPr kumimoji="0" lang="en-US"/>
          </a:p>
        </p:txBody>
      </p:sp>
      <p:sp>
        <p:nvSpPr>
          <p:cNvPr id="4" name="Espace réservé du texte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fr-FR"/>
              <a:t>Cliquez pour modifier les styles du texte du masque</a:t>
            </a:r>
          </a:p>
        </p:txBody>
      </p:sp>
      <p:sp>
        <p:nvSpPr>
          <p:cNvPr id="13" name="Espace réservé pour une image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fr-FR">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8" name="Espace réservé de la date 7"/>
          <p:cNvSpPr>
            <a:spLocks noGrp="1"/>
          </p:cNvSpPr>
          <p:nvPr>
            <p:ph type="dt" sz="half" idx="10"/>
          </p:nvPr>
        </p:nvSpPr>
        <p:spPr>
          <a:xfrm>
            <a:off x="5562600" y="6509004"/>
            <a:ext cx="3002280" cy="274320"/>
          </a:xfrm>
        </p:spPr>
        <p:txBody>
          <a:bodyPr vert="horz" rtlCol="0"/>
          <a:lstStyle/>
          <a:p>
            <a:fld id="{7CD0F0CF-E7F9-4E34-ABF8-13B9411C5D58}" type="datetimeFigureOut">
              <a:rPr lang="fr-FR" smtClean="0"/>
              <a:pPr/>
              <a:t>06/03/2025</a:t>
            </a:fld>
            <a:endParaRPr lang="fr-FR"/>
          </a:p>
        </p:txBody>
      </p:sp>
      <p:sp>
        <p:nvSpPr>
          <p:cNvPr id="9" name="Espace réservé du numéro de diapositive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746784-F5A9-46EF-88CD-B21783DD7C0F}" type="slidenum">
              <a:rPr lang="fr-FR" smtClean="0"/>
              <a:pPr/>
              <a:t>‹N°›</a:t>
            </a:fld>
            <a:endParaRPr lang="fr-FR"/>
          </a:p>
        </p:txBody>
      </p:sp>
      <p:sp>
        <p:nvSpPr>
          <p:cNvPr id="10" name="Espace réservé du pied de page 9"/>
          <p:cNvSpPr>
            <a:spLocks noGrp="1"/>
          </p:cNvSpPr>
          <p:nvPr>
            <p:ph type="ftr" sz="quarter" idx="12"/>
          </p:nvPr>
        </p:nvSpPr>
        <p:spPr>
          <a:xfrm>
            <a:off x="1600200" y="6509004"/>
            <a:ext cx="3907464" cy="274320"/>
          </a:xfrm>
        </p:spPr>
        <p:txBody>
          <a:bodyPr vert="horz" rtlCol="0"/>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7CD0F0CF-E7F9-4E34-ABF8-13B9411C5D58}" type="datetimeFigureOut">
              <a:rPr lang="fr-FR" smtClean="0"/>
              <a:pPr/>
              <a:t>06/03/2025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746784-F5A9-46EF-88CD-B21783DD7C0F}"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lvl1pPr algn="l">
              <a:defRPr/>
            </a:lvl1pPr>
            <a:extLs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7CD0F0CF-E7F9-4E34-ABF8-13B9411C5D58}" type="datetimeFigureOut">
              <a:rPr lang="fr-FR" smtClean="0"/>
              <a:pPr/>
              <a:t>06/03/2025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746784-F5A9-46EF-88CD-B21783DD7C0F}"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Arrondir un rectangle avec un coin diagonal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du pied de page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fr-FR"/>
          </a:p>
        </p:txBody>
      </p:sp>
      <p:sp>
        <p:nvSpPr>
          <p:cNvPr id="14" name="Espace réservé de la date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7CD0F0CF-E7F9-4E34-ABF8-13B9411C5D58}" type="datetimeFigureOut">
              <a:rPr lang="fr-FR" smtClean="0"/>
              <a:pPr/>
              <a:t>06/03/2025</a:t>
            </a:fld>
            <a:endParaRPr lang="fr-FR"/>
          </a:p>
        </p:txBody>
      </p:sp>
      <p:sp>
        <p:nvSpPr>
          <p:cNvPr id="23" name="Espace réservé du numéro de diapositive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746784-F5A9-46EF-88CD-B21783DD7C0F}" type="slidenum">
              <a:rPr lang="fr-FR" smtClean="0"/>
              <a:pPr/>
              <a:t>‹N°›</a:t>
            </a:fld>
            <a:endParaRPr lang="fr-FR"/>
          </a:p>
        </p:txBody>
      </p:sp>
      <p:sp>
        <p:nvSpPr>
          <p:cNvPr id="22" name="Espace réservé du titre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x.investing.com/magazine/fr/category/lifestyle-2/culture-lifestyle-2/" TargetMode="External"/><Relationship Id="rId2" Type="http://schemas.openxmlformats.org/officeDocument/2006/relationships/hyperlink" Target="https://mx.investing.com/magazine/fr/author/kate-prince/"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mx.investing.com/magazine/fr/les-competences-des-baby-boomers-que-les-plus-jeunes-ne-veulent-pas-utiliser/?utm_source=facebook&amp;utm_medium=cpc&amp;utm_campaign=23858752381760662&amp;utm_content=Grandmakitchen-1__&amp;origin=facebook&amp;fb_params%5bad_id%5d=23858752392770662&amp;fb_params%5badset_id%5d=23858752383360662&amp;fb_params%5bcampaign_id%5d=23858752381760662&amp;fb_params%5bad_name%5d=Grandmakitchen-1__&amp;im_dars=1x100_3x121_5x994_7x649&amp;fbclid=IwAR1nkRrnLwo-RFaDDVDvMhPzlgyID010gqesvHbpvu8Bj9jKmssym8JkHk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4234" y="548680"/>
            <a:ext cx="8229600" cy="1823863"/>
          </a:xfrm>
        </p:spPr>
        <p:txBody>
          <a:bodyPr>
            <a:normAutofit fontScale="90000"/>
          </a:bodyPr>
          <a:lstStyle/>
          <a:p>
            <a:pPr algn="ctr"/>
            <a:r>
              <a:rPr lang="fr-FR" b="1" dirty="0"/>
              <a:t>Les compétences des baby-boomers que les plus jeunes ne veulent pas utiliser</a:t>
            </a:r>
            <a:endParaRPr lang="fr-FR" dirty="0"/>
          </a:p>
        </p:txBody>
      </p:sp>
      <p:sp>
        <p:nvSpPr>
          <p:cNvPr id="24577" name="Rectangle 1"/>
          <p:cNvSpPr>
            <a:spLocks noChangeArrowheads="1"/>
          </p:cNvSpPr>
          <p:nvPr/>
        </p:nvSpPr>
        <p:spPr bwMode="auto">
          <a:xfrm>
            <a:off x="0" y="2810054"/>
            <a:ext cx="7853432"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scene3d>
              <a:camera prst="orthographicFront"/>
              <a:lightRig rig="soft" dir="t">
                <a:rot lat="0" lon="0" rev="10800000"/>
              </a:lightRig>
            </a:scene3d>
            <a:sp3d>
              <a:bevelT w="27940" h="12700"/>
              <a:contourClr>
                <a:srgbClr val="DDDDDD"/>
              </a:contourClr>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spc="150" normalizeH="0" baseline="0" dirty="0">
                <a:ln w="11430"/>
                <a:solidFill>
                  <a:srgbClr val="F8F8F8"/>
                </a:solidFill>
                <a:effectLst>
                  <a:outerShdw blurRad="25400" algn="tl" rotWithShape="0">
                    <a:srgbClr val="000000">
                      <a:alpha val="43000"/>
                    </a:srgbClr>
                  </a:outerShdw>
                </a:effectLst>
                <a:latin typeface="Tahoma" pitchFamily="34" charset="0"/>
                <a:ea typeface="Calibri" pitchFamily="34" charset="0"/>
                <a:cs typeface="Tahoma" pitchFamily="34" charset="0"/>
              </a:rPr>
              <a:t>Actualisé: </a:t>
            </a:r>
            <a:r>
              <a:rPr kumimoji="0" lang="fr-FR" sz="1400" b="1" i="0" u="none" strike="noStrike" spc="150" normalizeH="0" baseline="0" dirty="0" err="1">
                <a:ln w="11430"/>
                <a:solidFill>
                  <a:srgbClr val="F8F8F8"/>
                </a:solidFill>
                <a:effectLst>
                  <a:outerShdw blurRad="25400" algn="tl" rotWithShape="0">
                    <a:srgbClr val="000000">
                      <a:alpha val="43000"/>
                    </a:srgbClr>
                  </a:outerShdw>
                </a:effectLst>
                <a:latin typeface="Tahoma" pitchFamily="34" charset="0"/>
                <a:ea typeface="Calibri" pitchFamily="34" charset="0"/>
                <a:cs typeface="Tahoma" pitchFamily="34" charset="0"/>
              </a:rPr>
              <a:t>Aug</a:t>
            </a:r>
            <a:r>
              <a:rPr kumimoji="0" lang="fr-FR" sz="1400" b="1" i="0" u="none" strike="noStrike" spc="150" normalizeH="0" baseline="0" dirty="0">
                <a:ln w="11430"/>
                <a:solidFill>
                  <a:srgbClr val="F8F8F8"/>
                </a:solidFill>
                <a:effectLst>
                  <a:outerShdw blurRad="25400" algn="tl" rotWithShape="0">
                    <a:srgbClr val="000000">
                      <a:alpha val="43000"/>
                    </a:srgbClr>
                  </a:outerShdw>
                </a:effectLst>
                <a:latin typeface="Tahoma" pitchFamily="34" charset="0"/>
                <a:ea typeface="Calibri" pitchFamily="34" charset="0"/>
                <a:cs typeface="Tahoma" pitchFamily="34" charset="0"/>
              </a:rPr>
              <a:t> 26, 2023Par </a:t>
            </a:r>
            <a:r>
              <a:rPr kumimoji="0" lang="fr-FR" sz="1400" b="1" i="0" u="none" strike="noStrike" normalizeH="0" baseline="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Tahoma" pitchFamily="34" charset="0"/>
                <a:ea typeface="Calibri" pitchFamily="34" charset="0"/>
                <a:cs typeface="Tahoma" pitchFamily="34" charset="0"/>
                <a:hlinkClick r:id="rId2"/>
              </a:rPr>
              <a:t>Kate </a:t>
            </a:r>
            <a:r>
              <a:rPr kumimoji="0" lang="fr-FR" sz="1400" b="1" i="0" u="none" strike="noStrike" normalizeH="0" baseline="0"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Tahoma" pitchFamily="34" charset="0"/>
                <a:ea typeface="Calibri" pitchFamily="34" charset="0"/>
                <a:cs typeface="Tahoma" pitchFamily="34" charset="0"/>
                <a:hlinkClick r:id="rId2"/>
              </a:rPr>
              <a:t>Prince</a:t>
            </a:r>
            <a:r>
              <a:rPr kumimoji="0" lang="fr-FR" sz="1400" b="1" i="0" u="none" strike="noStrike" normalizeH="0" baseline="0"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Tahoma" pitchFamily="34" charset="0"/>
                <a:ea typeface="Calibri" pitchFamily="34" charset="0"/>
                <a:cs typeface="Tahoma" pitchFamily="34" charset="0"/>
                <a:hlinkClick r:id="rId3"/>
              </a:rPr>
              <a:t>Culture</a:t>
            </a:r>
            <a:br>
              <a:rPr kumimoji="0" lang="fr-FR" sz="1400" b="1" i="0" u="none" strike="noStrike" normalizeH="0" baseline="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Tahoma" pitchFamily="34" charset="0"/>
                <a:ea typeface="Calibri" pitchFamily="34" charset="0"/>
                <a:cs typeface="Tahoma" pitchFamily="34" charset="0"/>
              </a:rPr>
            </a:br>
            <a:endParaRPr kumimoji="0" lang="fr-FR" sz="600" b="1" i="0" u="none" strike="noStrike" spc="150" normalizeH="0" baseline="0" dirty="0">
              <a:ln w="11430"/>
              <a:solidFill>
                <a:srgbClr val="F8F8F8"/>
              </a:solidFill>
              <a:effectLst>
                <a:outerShdw blurRad="25400" algn="tl" rotWithShape="0">
                  <a:srgbClr val="000000">
                    <a:alpha val="43000"/>
                  </a:srgbClr>
                </a:outerShdw>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spc="200" normalizeH="0" baseline="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Tahoma" pitchFamily="34" charset="0"/>
                <a:ea typeface="Calibri" pitchFamily="34" charset="0"/>
                <a:cs typeface="Tahoma" pitchFamily="34" charset="0"/>
                <a:hlinkClick r:id="rId4"/>
              </a:rPr>
              <a:t>Les compétences des baby-boomers que les plus jeunes ne veulent</a:t>
            </a:r>
            <a:br>
              <a:rPr kumimoji="0" lang="fr-FR" sz="1400" b="1" i="0" u="none" strike="noStrike" spc="200" normalizeH="0" baseline="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Tahoma" pitchFamily="34" charset="0"/>
                <a:ea typeface="Calibri" pitchFamily="34" charset="0"/>
                <a:cs typeface="Tahoma" pitchFamily="34" charset="0"/>
                <a:hlinkClick r:id="rId4"/>
              </a:rPr>
            </a:br>
            <a:r>
              <a:rPr kumimoji="0" lang="fr-FR" sz="1400" b="1" i="0" u="none" strike="noStrike" spc="200" normalizeH="0" baseline="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Tahoma" pitchFamily="34" charset="0"/>
                <a:ea typeface="Calibri" pitchFamily="34" charset="0"/>
                <a:cs typeface="Tahoma" pitchFamily="34" charset="0"/>
                <a:hlinkClick r:id="rId4"/>
              </a:rPr>
              <a:t> pas utiliser - </a:t>
            </a:r>
            <a:r>
              <a:rPr kumimoji="0" lang="fr-FR" sz="1400" b="1" i="0" u="none" strike="noStrike" spc="200" normalizeH="0" baseline="0" dirty="0" err="1">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Tahoma" pitchFamily="34" charset="0"/>
                <a:ea typeface="Calibri" pitchFamily="34" charset="0"/>
                <a:cs typeface="Tahoma" pitchFamily="34" charset="0"/>
                <a:hlinkClick r:id="rId4"/>
              </a:rPr>
              <a:t>Investing</a:t>
            </a:r>
            <a:r>
              <a:rPr kumimoji="0" lang="fr-FR" sz="1400" b="1" i="0" u="none" strike="noStrike" spc="200" normalizeH="0" baseline="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Tahoma" pitchFamily="34" charset="0"/>
                <a:ea typeface="Calibri" pitchFamily="34" charset="0"/>
                <a:cs typeface="Tahoma" pitchFamily="34" charset="0"/>
                <a:hlinkClick r:id="rId4"/>
              </a:rPr>
              <a:t> Magazine FR</a:t>
            </a:r>
            <a:endParaRPr kumimoji="0" lang="fr-FR" sz="1800" b="1" i="0" u="none" strike="noStrike" spc="200" normalizeH="0" baseline="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Arial" pitchFamily="34" charset="0"/>
              <a:cs typeface="Arial" pitchFamily="34" charset="0"/>
            </a:endParaRPr>
          </a:p>
        </p:txBody>
      </p:sp>
      <p:pic>
        <p:nvPicPr>
          <p:cNvPr id="5" name="Image 4" descr="Sending Postcards ©Valentina Perfilyeva/Shutterstock.com"/>
          <p:cNvPicPr/>
          <p:nvPr/>
        </p:nvPicPr>
        <p:blipFill>
          <a:blip r:embed="rId5" cstate="print"/>
          <a:srcRect/>
          <a:stretch>
            <a:fillRect/>
          </a:stretch>
        </p:blipFill>
        <p:spPr bwMode="auto">
          <a:xfrm>
            <a:off x="251520" y="3645024"/>
            <a:ext cx="4752528" cy="3089777"/>
          </a:xfrm>
          <a:prstGeom prst="rect">
            <a:avLst/>
          </a:prstGeom>
          <a:noFill/>
          <a:ln w="9525">
            <a:noFill/>
            <a:miter lim="800000"/>
            <a:headEnd/>
            <a:tailEnd/>
          </a:ln>
        </p:spPr>
      </p:pic>
      <p:sp>
        <p:nvSpPr>
          <p:cNvPr id="6" name="Rectangle 5"/>
          <p:cNvSpPr/>
          <p:nvPr/>
        </p:nvSpPr>
        <p:spPr>
          <a:xfrm>
            <a:off x="5148064" y="6084585"/>
            <a:ext cx="3995936" cy="584775"/>
          </a:xfrm>
          <a:prstGeom prst="rect">
            <a:avLst/>
          </a:prstGeom>
        </p:spPr>
        <p:txBody>
          <a:bodyPr wrap="square">
            <a:spAutoFit/>
          </a:bodyPr>
          <a:lstStyle/>
          <a:p>
            <a:r>
              <a:rPr lang="en-US" sz="1600" dirty="0"/>
              <a:t>Sending Postcards ©</a:t>
            </a:r>
            <a:r>
              <a:rPr lang="en-US" sz="1600" dirty="0" err="1"/>
              <a:t>Valentina</a:t>
            </a:r>
            <a:r>
              <a:rPr lang="en-US" sz="1600" dirty="0"/>
              <a:t> </a:t>
            </a:r>
            <a:r>
              <a:rPr lang="en-US" sz="1600" dirty="0" err="1"/>
              <a:t>Perfilyeva</a:t>
            </a:r>
            <a:r>
              <a:rPr lang="en-US" sz="1600" dirty="0"/>
              <a:t>/Shutterstock.com</a:t>
            </a:r>
            <a:endParaRPr lang="fr-FR"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5016758"/>
          </a:xfrm>
          <a:prstGeom prst="rect">
            <a:avLst/>
          </a:prstGeom>
        </p:spPr>
        <p:txBody>
          <a:bodyPr wrap="square">
            <a:spAutoFit/>
          </a:bodyPr>
          <a:lstStyle/>
          <a:p>
            <a:r>
              <a:rPr lang="fr-FR" sz="2000" dirty="0">
                <a:solidFill>
                  <a:schemeClr val="tx2"/>
                </a:solidFill>
              </a:rPr>
              <a:t>Il est indéniable que les baby-boomers ont grandi à une époque où les choses étaient différentes.  Les technologies, les normes sociales, les attentes professionnelles étaient tous différentes de celles que connaissent les générations actuelles.  Pour les baby-boomers, apprendre des compétences telles que la dactylographie, la gestion de chéquier, la lecture de cartes, étaient des éléments clés pour réussir dans la vie professionnelle.</a:t>
            </a:r>
          </a:p>
          <a:p>
            <a:r>
              <a:rPr lang="fr-FR" sz="2000" dirty="0">
                <a:solidFill>
                  <a:schemeClr val="tx2"/>
                </a:solidFill>
              </a:rPr>
              <a:t>Cependant, les changements technologiques et sociaux ont rendu ces compétences obsolètes pour les générations actuelles, et malheureusement, cela signifie que l’expérience et les connaissances des baby-boomers sont souvent ignorées et sous-estimées.  Les baby-boomers ont des compétences précieuses à partager, mais malheureusement cela ne suffit pas pour intéresser les générations plus jeunes. Dans cet article, vous allez découvrir les nombreuses compétences qui étaient valorisées dans le passé, mais qui ne le sont plus par les plus jeunes aujourd’hui.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154984"/>
          </a:xfrm>
          <a:prstGeom prst="rect">
            <a:avLst/>
          </a:prstGeom>
        </p:spPr>
        <p:txBody>
          <a:bodyPr wrap="square">
            <a:spAutoFit/>
          </a:bodyPr>
          <a:lstStyle/>
          <a:p>
            <a:r>
              <a:rPr lang="fr-FR" sz="2400" b="1" dirty="0">
                <a:solidFill>
                  <a:schemeClr val="tx2"/>
                </a:solidFill>
              </a:rPr>
              <a:t>1. Jouer au golf</a:t>
            </a:r>
          </a:p>
          <a:p>
            <a:r>
              <a:rPr lang="fr-FR" sz="2400" dirty="0">
                <a:solidFill>
                  <a:schemeClr val="tx2"/>
                </a:solidFill>
              </a:rPr>
              <a:t> </a:t>
            </a:r>
          </a:p>
          <a:p>
            <a:r>
              <a:rPr lang="fr-FR" sz="2400" dirty="0">
                <a:solidFill>
                  <a:schemeClr val="tx2"/>
                </a:solidFill>
              </a:rPr>
              <a:t>Remplacé par : Des sports plus vivants</a:t>
            </a:r>
            <a:br>
              <a:rPr lang="fr-FR" sz="2400" dirty="0">
                <a:solidFill>
                  <a:schemeClr val="tx2"/>
                </a:solidFill>
              </a:rPr>
            </a:br>
            <a:r>
              <a:rPr lang="fr-FR" sz="2400" dirty="0">
                <a:solidFill>
                  <a:schemeClr val="tx2"/>
                </a:solidFill>
              </a:rPr>
              <a:t>Raison : Changement de culture          </a:t>
            </a:r>
          </a:p>
          <a:p>
            <a:r>
              <a:rPr lang="fr-FR" sz="2400" dirty="0">
                <a:solidFill>
                  <a:schemeClr val="tx2"/>
                </a:solidFill>
              </a:rPr>
              <a:t> </a:t>
            </a:r>
          </a:p>
          <a:p>
            <a:r>
              <a:rPr lang="fr-FR" sz="2400" dirty="0">
                <a:solidFill>
                  <a:schemeClr val="tx2"/>
                </a:solidFill>
              </a:rPr>
              <a:t>Il fut un temps où l’exclusivité et les « membres seulement » signifiaient que quelque chose était beaucoup plus désirable pour les générations précédentes. Aujourd’hui cependant, les milléniaux sont plus susceptibles de participer à un sport qui favorise l’ouverture et l’égalité des chances.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4915034"/>
            <a:ext cx="8640960" cy="1754326"/>
          </a:xfrm>
          <a:prstGeom prst="rect">
            <a:avLst/>
          </a:prstGeom>
        </p:spPr>
        <p:txBody>
          <a:bodyPr wrap="square">
            <a:spAutoFit/>
          </a:bodyPr>
          <a:lstStyle/>
          <a:p>
            <a:r>
              <a:rPr lang="fr-FR" dirty="0">
                <a:solidFill>
                  <a:schemeClr val="tx2"/>
                </a:solidFill>
              </a:rPr>
              <a:t>L’environnement de classe supérieure, dominé par les hommes, des terrains de golf et des country clubs devra adapter ses protocoles pour répondre aux besoins des générations modernes.  Les milléniaux sont également moins susceptibles de signer une adhésion à long terme et coûteuse, ce que les country clubs exigent classiquement.  Ils sont beaucoup plus enclins à choisir la flexibilité et les options de « paiement par utilisation ».</a:t>
            </a:r>
          </a:p>
        </p:txBody>
      </p:sp>
      <p:pic>
        <p:nvPicPr>
          <p:cNvPr id="5" name="Image 4" descr="Playing Golf ©ESB Professional/Shutterstock.com"/>
          <p:cNvPicPr/>
          <p:nvPr/>
        </p:nvPicPr>
        <p:blipFill>
          <a:blip r:embed="rId2" cstate="print"/>
          <a:srcRect/>
          <a:stretch>
            <a:fillRect/>
          </a:stretch>
        </p:blipFill>
        <p:spPr bwMode="auto">
          <a:xfrm>
            <a:off x="467544" y="1268760"/>
            <a:ext cx="5616625" cy="3651556"/>
          </a:xfrm>
          <a:prstGeom prst="rect">
            <a:avLst/>
          </a:prstGeom>
          <a:noFill/>
          <a:ln w="9525">
            <a:noFill/>
            <a:miter lim="800000"/>
            <a:headEnd/>
            <a:tailEnd/>
          </a:ln>
        </p:spPr>
      </p:pic>
      <p:sp>
        <p:nvSpPr>
          <p:cNvPr id="6" name="Rectangle 5"/>
          <p:cNvSpPr/>
          <p:nvPr/>
        </p:nvSpPr>
        <p:spPr>
          <a:xfrm>
            <a:off x="6084168" y="4417948"/>
            <a:ext cx="2880320" cy="523220"/>
          </a:xfrm>
          <a:prstGeom prst="rect">
            <a:avLst/>
          </a:prstGeom>
        </p:spPr>
        <p:txBody>
          <a:bodyPr wrap="square">
            <a:spAutoFit/>
          </a:bodyPr>
          <a:lstStyle/>
          <a:p>
            <a:r>
              <a:rPr lang="en-US" sz="1400" dirty="0"/>
              <a:t>Playing Golf ©ESB Professional/Shutterstock.com</a:t>
            </a:r>
            <a:endParaRPr lang="fr-FR"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154984"/>
          </a:xfrm>
          <a:prstGeom prst="rect">
            <a:avLst/>
          </a:prstGeom>
        </p:spPr>
        <p:txBody>
          <a:bodyPr wrap="square">
            <a:spAutoFit/>
          </a:bodyPr>
          <a:lstStyle/>
          <a:p>
            <a:r>
              <a:rPr lang="fr-FR" sz="2400" b="1" dirty="0">
                <a:solidFill>
                  <a:schemeClr val="tx2"/>
                </a:solidFill>
              </a:rPr>
              <a:t>2. Déboucher du vin</a:t>
            </a:r>
          </a:p>
          <a:p>
            <a:r>
              <a:rPr lang="fr-FR" sz="2400" dirty="0">
                <a:solidFill>
                  <a:schemeClr val="tx2"/>
                </a:solidFill>
              </a:rPr>
              <a:t> </a:t>
            </a:r>
          </a:p>
          <a:p>
            <a:r>
              <a:rPr lang="fr-FR" sz="2400" dirty="0">
                <a:solidFill>
                  <a:schemeClr val="tx2"/>
                </a:solidFill>
              </a:rPr>
              <a:t>Remplacé par : Différents types de bouteilles</a:t>
            </a:r>
            <a:br>
              <a:rPr lang="fr-FR" sz="2400" dirty="0">
                <a:solidFill>
                  <a:schemeClr val="tx2"/>
                </a:solidFill>
              </a:rPr>
            </a:br>
            <a:r>
              <a:rPr lang="fr-FR" sz="2400" dirty="0">
                <a:solidFill>
                  <a:schemeClr val="tx2"/>
                </a:solidFill>
              </a:rPr>
              <a:t>Raison : Canettes/bouchons à vis</a:t>
            </a:r>
          </a:p>
          <a:p>
            <a:r>
              <a:rPr lang="fr-FR" sz="2400" dirty="0">
                <a:solidFill>
                  <a:schemeClr val="tx2"/>
                </a:solidFill>
              </a:rPr>
              <a:t> </a:t>
            </a:r>
          </a:p>
          <a:p>
            <a:r>
              <a:rPr lang="fr-FR" sz="2400" dirty="0">
                <a:solidFill>
                  <a:schemeClr val="tx2"/>
                </a:solidFill>
              </a:rPr>
              <a:t>Les puristes seront offensés par cette affirmation, mais l’explication principale de la baisse de la demande de bouchons est… le vin en boîte. Il semble que de nombreux milléniaux trouvent les bouteilles de vin intimidantes.  Alors qu’une bonne bouteille de vin se déguste lentement, les jeunes générations ne sont pas connues pour être patientes.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5048016"/>
            <a:ext cx="8640960" cy="1477328"/>
          </a:xfrm>
          <a:prstGeom prst="rect">
            <a:avLst/>
          </a:prstGeom>
        </p:spPr>
        <p:txBody>
          <a:bodyPr wrap="square">
            <a:spAutoFit/>
          </a:bodyPr>
          <a:lstStyle/>
          <a:p>
            <a:r>
              <a:rPr lang="fr-FR" dirty="0">
                <a:solidFill>
                  <a:schemeClr val="tx2"/>
                </a:solidFill>
              </a:rPr>
              <a:t>Les boîtes de conserve sont vendues comme étant plus adaptées au plein air et beaucoup plus faciles à ouvrir.  De plus, la taille de la portion doit être suffisante pour une personne s’il n’y a qu’un seul buveur de vin dans le groupe.  Il existe certainement des exemples où la commodité est meilleure, mais celui-ci n’en fait pas partie.</a:t>
            </a:r>
          </a:p>
        </p:txBody>
      </p:sp>
      <p:sp>
        <p:nvSpPr>
          <p:cNvPr id="6" name="Rectangle 5"/>
          <p:cNvSpPr/>
          <p:nvPr/>
        </p:nvSpPr>
        <p:spPr>
          <a:xfrm>
            <a:off x="5940152" y="4345359"/>
            <a:ext cx="3024336" cy="307777"/>
          </a:xfrm>
          <a:prstGeom prst="rect">
            <a:avLst/>
          </a:prstGeom>
        </p:spPr>
        <p:txBody>
          <a:bodyPr wrap="square">
            <a:spAutoFit/>
          </a:bodyPr>
          <a:lstStyle/>
          <a:p>
            <a:r>
              <a:rPr lang="fr-FR" sz="1400" dirty="0"/>
              <a:t>©</a:t>
            </a:r>
            <a:r>
              <a:rPr lang="fr-FR" sz="1400" dirty="0" err="1"/>
              <a:t>nadia_if</a:t>
            </a:r>
            <a:r>
              <a:rPr lang="fr-FR" sz="1400" dirty="0"/>
              <a:t>/Shutterstock.com</a:t>
            </a:r>
          </a:p>
        </p:txBody>
      </p:sp>
      <p:pic>
        <p:nvPicPr>
          <p:cNvPr id="7" name="Image 6" descr="©nadia_if/Shutterstock.com"/>
          <p:cNvPicPr/>
          <p:nvPr/>
        </p:nvPicPr>
        <p:blipFill>
          <a:blip r:embed="rId2" cstate="print"/>
          <a:srcRect/>
          <a:stretch>
            <a:fillRect/>
          </a:stretch>
        </p:blipFill>
        <p:spPr bwMode="auto">
          <a:xfrm>
            <a:off x="323528" y="1553220"/>
            <a:ext cx="5328592" cy="346429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893647"/>
          </a:xfrm>
          <a:prstGeom prst="rect">
            <a:avLst/>
          </a:prstGeom>
        </p:spPr>
        <p:txBody>
          <a:bodyPr wrap="square">
            <a:spAutoFit/>
          </a:bodyPr>
          <a:lstStyle/>
          <a:p>
            <a:r>
              <a:rPr lang="fr-FR" sz="2400" b="1" dirty="0">
                <a:solidFill>
                  <a:schemeClr val="tx2"/>
                </a:solidFill>
              </a:rPr>
              <a:t>3. Écrire en cursive</a:t>
            </a:r>
          </a:p>
          <a:p>
            <a:r>
              <a:rPr lang="fr-FR" sz="2400" b="1" dirty="0">
                <a:solidFill>
                  <a:schemeClr val="tx2"/>
                </a:solidFill>
              </a:rPr>
              <a:t> </a:t>
            </a:r>
          </a:p>
          <a:p>
            <a:r>
              <a:rPr lang="fr-FR" sz="2400" dirty="0">
                <a:solidFill>
                  <a:schemeClr val="tx2"/>
                </a:solidFill>
              </a:rPr>
              <a:t>Remplacé par : Ne pas écrire en cursive</a:t>
            </a:r>
            <a:br>
              <a:rPr lang="fr-FR" sz="2400" dirty="0">
                <a:solidFill>
                  <a:schemeClr val="tx2"/>
                </a:solidFill>
              </a:rPr>
            </a:br>
            <a:r>
              <a:rPr lang="fr-FR" sz="2400" dirty="0">
                <a:solidFill>
                  <a:schemeClr val="tx2"/>
                </a:solidFill>
              </a:rPr>
              <a:t>Raison : Une scolarité moins stricte</a:t>
            </a:r>
          </a:p>
          <a:p>
            <a:r>
              <a:rPr lang="fr-FR" sz="2400" dirty="0">
                <a:solidFill>
                  <a:schemeClr val="tx2"/>
                </a:solidFill>
              </a:rPr>
              <a:t> </a:t>
            </a:r>
          </a:p>
          <a:p>
            <a:r>
              <a:rPr lang="fr-FR" sz="2400" dirty="0">
                <a:solidFill>
                  <a:schemeClr val="tx2"/>
                </a:solidFill>
              </a:rPr>
              <a:t>Ce n’est un secret pour personne que les écoles sont beaucoup moins strictes de nos jours qu’elles ne l’étaient lorsque les boomers grandissaient.  À l’époque, les punitions pouvaient même aller jusqu’à se faire frapper par le professeur.  Cela ne passerait pas aujourd’hui, mais cela pourrait expliquer pourquoi les baby-boomers accordent tant d’attention à leur façon d’écrire.  Beaucoup ont une écriture cursive soignée et fluide.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5048016"/>
            <a:ext cx="8640960" cy="1477328"/>
          </a:xfrm>
          <a:prstGeom prst="rect">
            <a:avLst/>
          </a:prstGeom>
        </p:spPr>
        <p:txBody>
          <a:bodyPr wrap="square">
            <a:spAutoFit/>
          </a:bodyPr>
          <a:lstStyle/>
          <a:p>
            <a:r>
              <a:rPr lang="fr-FR" dirty="0">
                <a:solidFill>
                  <a:schemeClr val="tx2"/>
                </a:solidFill>
              </a:rPr>
              <a:t>Les </a:t>
            </a:r>
            <a:r>
              <a:rPr lang="fr-FR" dirty="0" err="1">
                <a:solidFill>
                  <a:schemeClr val="tx2"/>
                </a:solidFill>
              </a:rPr>
              <a:t>Millennials</a:t>
            </a:r>
            <a:r>
              <a:rPr lang="fr-FR" dirty="0">
                <a:solidFill>
                  <a:schemeClr val="tx2"/>
                </a:solidFill>
              </a:rPr>
              <a:t>, en revanche, sont beaucoup moins susceptibles d’avoir une écriture soignée.  En 2010, les écoles américaines ont appris qu’elles n’étaient plus tenues d’enseigner l’écriture cursive dans le cadre du programme scolaire.  De nombreuses écoles ont choisi de la conserver, mais elle n’est définitivement plus au programme.</a:t>
            </a:r>
          </a:p>
        </p:txBody>
      </p:sp>
      <p:sp>
        <p:nvSpPr>
          <p:cNvPr id="6" name="Rectangle 5"/>
          <p:cNvSpPr/>
          <p:nvPr/>
        </p:nvSpPr>
        <p:spPr>
          <a:xfrm>
            <a:off x="5940152" y="4345359"/>
            <a:ext cx="3024336" cy="523220"/>
          </a:xfrm>
          <a:prstGeom prst="rect">
            <a:avLst/>
          </a:prstGeom>
        </p:spPr>
        <p:txBody>
          <a:bodyPr wrap="square">
            <a:spAutoFit/>
          </a:bodyPr>
          <a:lstStyle/>
          <a:p>
            <a:r>
              <a:rPr lang="en-US" sz="1400" dirty="0"/>
              <a:t>Writing In Cursive ©Toasted Pictures/Shutterstock.com</a:t>
            </a:r>
            <a:endParaRPr lang="fr-FR" sz="1400" dirty="0"/>
          </a:p>
        </p:txBody>
      </p:sp>
      <p:pic>
        <p:nvPicPr>
          <p:cNvPr id="8" name="Image 7" descr="Writing In Cursive ©Toasted Pictures/Shutterstock.com"/>
          <p:cNvPicPr/>
          <p:nvPr/>
        </p:nvPicPr>
        <p:blipFill>
          <a:blip r:embed="rId2" cstate="print"/>
          <a:srcRect/>
          <a:stretch>
            <a:fillRect/>
          </a:stretch>
        </p:blipFill>
        <p:spPr bwMode="auto">
          <a:xfrm>
            <a:off x="395536" y="1484784"/>
            <a:ext cx="5316422" cy="345638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3785652"/>
          </a:xfrm>
          <a:prstGeom prst="rect">
            <a:avLst/>
          </a:prstGeom>
        </p:spPr>
        <p:txBody>
          <a:bodyPr wrap="square">
            <a:spAutoFit/>
          </a:bodyPr>
          <a:lstStyle/>
          <a:p>
            <a:r>
              <a:rPr lang="fr-FR" sz="2400" b="1" dirty="0">
                <a:solidFill>
                  <a:schemeClr val="tx2"/>
                </a:solidFill>
              </a:rPr>
              <a:t>4. Appliquer la règle de grammaire traditionnelle</a:t>
            </a:r>
          </a:p>
          <a:p>
            <a:r>
              <a:rPr lang="fr-FR" sz="2400" b="1" dirty="0">
                <a:solidFill>
                  <a:schemeClr val="tx2"/>
                </a:solidFill>
              </a:rPr>
              <a:t> </a:t>
            </a:r>
          </a:p>
          <a:p>
            <a:r>
              <a:rPr lang="fr-FR" sz="2400" dirty="0">
                <a:solidFill>
                  <a:schemeClr val="tx2"/>
                </a:solidFill>
              </a:rPr>
              <a:t>Remplacée par : Les </a:t>
            </a:r>
            <a:r>
              <a:rPr lang="fr-FR" sz="2400" dirty="0" err="1">
                <a:solidFill>
                  <a:schemeClr val="tx2"/>
                </a:solidFill>
              </a:rPr>
              <a:t>textos</a:t>
            </a:r>
            <a:r>
              <a:rPr lang="fr-FR" sz="2400" dirty="0">
                <a:solidFill>
                  <a:schemeClr val="tx2"/>
                </a:solidFill>
              </a:rPr>
              <a:t> occasionnels, des habitudes différentes</a:t>
            </a:r>
            <a:br>
              <a:rPr lang="fr-FR" sz="2400" dirty="0">
                <a:solidFill>
                  <a:schemeClr val="tx2"/>
                </a:solidFill>
              </a:rPr>
            </a:br>
            <a:r>
              <a:rPr lang="fr-FR" sz="2400" dirty="0">
                <a:solidFill>
                  <a:schemeClr val="tx2"/>
                </a:solidFill>
              </a:rPr>
              <a:t>Raison : Diverses</a:t>
            </a:r>
          </a:p>
          <a:p>
            <a:r>
              <a:rPr lang="fr-FR" sz="2400" dirty="0">
                <a:solidFill>
                  <a:schemeClr val="tx2"/>
                </a:solidFill>
              </a:rPr>
              <a:t> </a:t>
            </a:r>
          </a:p>
          <a:p>
            <a:r>
              <a:rPr lang="fr-FR" sz="2400" dirty="0">
                <a:solidFill>
                  <a:schemeClr val="tx2"/>
                </a:solidFill>
              </a:rPr>
              <a:t>Lorsque les baby-boomers grandissaient, il n’y avait vraiment qu’une seule façon d’écrire – correctement.  Les </a:t>
            </a:r>
            <a:r>
              <a:rPr lang="fr-FR" sz="2400" dirty="0" err="1">
                <a:solidFill>
                  <a:schemeClr val="tx2"/>
                </a:solidFill>
              </a:rPr>
              <a:t>textos</a:t>
            </a:r>
            <a:r>
              <a:rPr lang="fr-FR" sz="2400" dirty="0">
                <a:solidFill>
                  <a:schemeClr val="tx2"/>
                </a:solidFill>
              </a:rPr>
              <a:t> n’existaient pas, donc l’argot des </a:t>
            </a:r>
            <a:r>
              <a:rPr lang="fr-FR" sz="2400" dirty="0" err="1">
                <a:solidFill>
                  <a:schemeClr val="tx2"/>
                </a:solidFill>
              </a:rPr>
              <a:t>textos</a:t>
            </a:r>
            <a:r>
              <a:rPr lang="fr-FR" sz="2400" dirty="0">
                <a:solidFill>
                  <a:schemeClr val="tx2"/>
                </a:solidFill>
              </a:rPr>
              <a:t> et la grammaire décontractée n’existaient pas non plus.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5180999"/>
            <a:ext cx="8640960" cy="1200329"/>
          </a:xfrm>
          <a:prstGeom prst="rect">
            <a:avLst/>
          </a:prstGeom>
        </p:spPr>
        <p:txBody>
          <a:bodyPr wrap="square">
            <a:spAutoFit/>
          </a:bodyPr>
          <a:lstStyle/>
          <a:p>
            <a:r>
              <a:rPr lang="fr-FR" dirty="0">
                <a:solidFill>
                  <a:schemeClr val="tx2"/>
                </a:solidFill>
              </a:rPr>
              <a:t>Aujourd’hui encore, les baby-boomers envoient souvent des SMS de la même manière qu’ils auraient écrit une lettre formelle dans les années 60.  Selon les recherches, de moins en moins de personnes utilisent une grammaire correcte, car elle se perd tout simplement dans les sables du temps.</a:t>
            </a:r>
          </a:p>
        </p:txBody>
      </p:sp>
      <p:sp>
        <p:nvSpPr>
          <p:cNvPr id="6" name="Rectangle 5"/>
          <p:cNvSpPr/>
          <p:nvPr/>
        </p:nvSpPr>
        <p:spPr>
          <a:xfrm>
            <a:off x="5940152" y="4345359"/>
            <a:ext cx="3024336" cy="523220"/>
          </a:xfrm>
          <a:prstGeom prst="rect">
            <a:avLst/>
          </a:prstGeom>
        </p:spPr>
        <p:txBody>
          <a:bodyPr wrap="square">
            <a:spAutoFit/>
          </a:bodyPr>
          <a:lstStyle/>
          <a:p>
            <a:r>
              <a:rPr lang="fr-FR" sz="1400" dirty="0" err="1"/>
              <a:t>Traditional</a:t>
            </a:r>
            <a:r>
              <a:rPr lang="fr-FR" sz="1400" dirty="0"/>
              <a:t> </a:t>
            </a:r>
            <a:r>
              <a:rPr lang="fr-FR" sz="1400" dirty="0" err="1"/>
              <a:t>Grammar</a:t>
            </a:r>
            <a:r>
              <a:rPr lang="fr-FR" sz="1400" dirty="0"/>
              <a:t> ©Lamai </a:t>
            </a:r>
            <a:r>
              <a:rPr lang="fr-FR" sz="1400" dirty="0" err="1"/>
              <a:t>Prasitsuwan</a:t>
            </a:r>
            <a:r>
              <a:rPr lang="fr-FR" sz="1400" dirty="0"/>
              <a:t>/Shutterstock.com</a:t>
            </a:r>
          </a:p>
        </p:txBody>
      </p:sp>
      <p:pic>
        <p:nvPicPr>
          <p:cNvPr id="7" name="Image 6" descr="Traditional Grammar ©Lamai Prasitsuwan/Shutterstock.com"/>
          <p:cNvPicPr/>
          <p:nvPr/>
        </p:nvPicPr>
        <p:blipFill>
          <a:blip r:embed="rId2" cstate="print"/>
          <a:srcRect/>
          <a:stretch>
            <a:fillRect/>
          </a:stretch>
        </p:blipFill>
        <p:spPr bwMode="auto">
          <a:xfrm>
            <a:off x="467544" y="1556793"/>
            <a:ext cx="5427180" cy="352839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893647"/>
          </a:xfrm>
          <a:prstGeom prst="rect">
            <a:avLst/>
          </a:prstGeom>
        </p:spPr>
        <p:txBody>
          <a:bodyPr wrap="square">
            <a:spAutoFit/>
          </a:bodyPr>
          <a:lstStyle/>
          <a:p>
            <a:r>
              <a:rPr lang="fr-FR" sz="2400" b="1" dirty="0">
                <a:solidFill>
                  <a:schemeClr val="tx2"/>
                </a:solidFill>
              </a:rPr>
              <a:t>5. Faire de la couture</a:t>
            </a:r>
          </a:p>
          <a:p>
            <a:r>
              <a:rPr lang="fr-FR" sz="2400" b="1" dirty="0">
                <a:solidFill>
                  <a:schemeClr val="tx2"/>
                </a:solidFill>
              </a:rPr>
              <a:t> </a:t>
            </a:r>
          </a:p>
          <a:p>
            <a:r>
              <a:rPr lang="fr-FR" sz="2400" dirty="0">
                <a:solidFill>
                  <a:schemeClr val="tx2"/>
                </a:solidFill>
              </a:rPr>
              <a:t>Remplacé par : La mode rapide</a:t>
            </a:r>
            <a:br>
              <a:rPr lang="fr-FR" sz="2400" dirty="0">
                <a:solidFill>
                  <a:schemeClr val="tx2"/>
                </a:solidFill>
              </a:rPr>
            </a:br>
            <a:r>
              <a:rPr lang="fr-FR" sz="2400" dirty="0">
                <a:solidFill>
                  <a:schemeClr val="tx2"/>
                </a:solidFill>
              </a:rPr>
              <a:t>Raison : Il est souvent moins cher d’acheter du neuf</a:t>
            </a:r>
          </a:p>
          <a:p>
            <a:r>
              <a:rPr lang="fr-FR" sz="2400" dirty="0">
                <a:solidFill>
                  <a:schemeClr val="tx2"/>
                </a:solidFill>
              </a:rPr>
              <a:t> </a:t>
            </a:r>
          </a:p>
          <a:p>
            <a:r>
              <a:rPr lang="fr-FR" sz="2400" dirty="0">
                <a:solidFill>
                  <a:schemeClr val="tx2"/>
                </a:solidFill>
              </a:rPr>
              <a:t>C’est bien d’être débrouillard et dans les années 50 et 60, les gens passaient souvent à la vitesse supérieure.  La couture était enseignée dans les écoles, en particulier aux femmes, qui fabriquaient souvent leurs propres robes et vêtements car c’était moins cher que d’acheter des vêtements neufs.  Bien que la couture soit une excellente compétence à posséder, elle n’est plus aussi rentable qu’à l’époque.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5253007"/>
            <a:ext cx="8640960" cy="1200329"/>
          </a:xfrm>
          <a:prstGeom prst="rect">
            <a:avLst/>
          </a:prstGeom>
        </p:spPr>
        <p:txBody>
          <a:bodyPr wrap="square">
            <a:spAutoFit/>
          </a:bodyPr>
          <a:lstStyle/>
          <a:p>
            <a:r>
              <a:rPr lang="fr-FR" dirty="0">
                <a:solidFill>
                  <a:schemeClr val="tx2"/>
                </a:solidFill>
              </a:rPr>
              <a:t>La mode rapide est partout et il suffit de cliquer sur un bouton pour qu’une nouvelle tenue soit livrée à votre porte en moins de 24 heures.  En tant que tel, coudre quelque chose de nouveau semble être un processus long et laborieux qui n’est tout simplement pas à la hauteur du monde moderne.</a:t>
            </a:r>
          </a:p>
        </p:txBody>
      </p:sp>
      <p:sp>
        <p:nvSpPr>
          <p:cNvPr id="6" name="Rectangle 5"/>
          <p:cNvSpPr/>
          <p:nvPr/>
        </p:nvSpPr>
        <p:spPr>
          <a:xfrm>
            <a:off x="6228184" y="4345359"/>
            <a:ext cx="3024336" cy="523220"/>
          </a:xfrm>
          <a:prstGeom prst="rect">
            <a:avLst/>
          </a:prstGeom>
        </p:spPr>
        <p:txBody>
          <a:bodyPr wrap="square">
            <a:spAutoFit/>
          </a:bodyPr>
          <a:lstStyle/>
          <a:p>
            <a:r>
              <a:rPr lang="en-US" sz="1400" dirty="0"/>
              <a:t>Sewing ©</a:t>
            </a:r>
            <a:r>
              <a:rPr lang="en-US" sz="1400" dirty="0" err="1"/>
              <a:t>Miguel_AF</a:t>
            </a:r>
            <a:r>
              <a:rPr lang="en-US" sz="1400" dirty="0"/>
              <a:t>/Shutterstock.com</a:t>
            </a:r>
            <a:endParaRPr lang="fr-FR" sz="1400" dirty="0"/>
          </a:p>
        </p:txBody>
      </p:sp>
      <p:pic>
        <p:nvPicPr>
          <p:cNvPr id="8" name="Image 7" descr="Sewing ©Miguel_AF/Shutterstock.com"/>
          <p:cNvPicPr/>
          <p:nvPr/>
        </p:nvPicPr>
        <p:blipFill>
          <a:blip r:embed="rId2" cstate="print"/>
          <a:srcRect/>
          <a:stretch>
            <a:fillRect/>
          </a:stretch>
        </p:blipFill>
        <p:spPr bwMode="auto">
          <a:xfrm>
            <a:off x="395536" y="1484784"/>
            <a:ext cx="5759460" cy="3744416"/>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524315"/>
          </a:xfrm>
          <a:prstGeom prst="rect">
            <a:avLst/>
          </a:prstGeom>
        </p:spPr>
        <p:txBody>
          <a:bodyPr wrap="square">
            <a:spAutoFit/>
          </a:bodyPr>
          <a:lstStyle/>
          <a:p>
            <a:r>
              <a:rPr lang="fr-FR" sz="2400" b="1" dirty="0">
                <a:solidFill>
                  <a:schemeClr val="tx2"/>
                </a:solidFill>
              </a:rPr>
              <a:t>6. Utiliser des serviettes en papier</a:t>
            </a:r>
          </a:p>
          <a:p>
            <a:r>
              <a:rPr lang="fr-FR" sz="2400" b="1" dirty="0">
                <a:solidFill>
                  <a:schemeClr val="tx2"/>
                </a:solidFill>
              </a:rPr>
              <a:t> </a:t>
            </a:r>
          </a:p>
          <a:p>
            <a:r>
              <a:rPr lang="fr-FR" sz="2400" dirty="0">
                <a:solidFill>
                  <a:schemeClr val="tx2"/>
                </a:solidFill>
              </a:rPr>
              <a:t>Remplacé par : Serviettes de table en tissu</a:t>
            </a:r>
            <a:br>
              <a:rPr lang="fr-FR" sz="2400" dirty="0">
                <a:solidFill>
                  <a:schemeClr val="tx2"/>
                </a:solidFill>
              </a:rPr>
            </a:br>
            <a:r>
              <a:rPr lang="fr-FR" sz="2400" dirty="0">
                <a:solidFill>
                  <a:schemeClr val="tx2"/>
                </a:solidFill>
              </a:rPr>
              <a:t>Raison : Consumérisme conscient</a:t>
            </a:r>
          </a:p>
          <a:p>
            <a:r>
              <a:rPr lang="fr-FR" sz="2400" dirty="0">
                <a:solidFill>
                  <a:schemeClr val="tx2"/>
                </a:solidFill>
              </a:rPr>
              <a:t> </a:t>
            </a:r>
          </a:p>
          <a:p>
            <a:r>
              <a:rPr lang="fr-FR" sz="2400" dirty="0">
                <a:solidFill>
                  <a:schemeClr val="tx2"/>
                </a:solidFill>
              </a:rPr>
              <a:t>Les serviettes en papier perdent en popularité, les serviettes en tissu étant un choix plus populaire auprès des milléniaux.  En général, les consommateurs d’aujourd’hui préfèrent un produit réutilisable plutôt qu’à usage unique.  Cependant, le marché suit les préoccupations et crée des serviettes en papier plus écologiques, certaines étant fabriquées à partir de matériaux entièrement recyclés.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5253007"/>
            <a:ext cx="8640960" cy="1477328"/>
          </a:xfrm>
          <a:prstGeom prst="rect">
            <a:avLst/>
          </a:prstGeom>
        </p:spPr>
        <p:txBody>
          <a:bodyPr wrap="square">
            <a:spAutoFit/>
          </a:bodyPr>
          <a:lstStyle/>
          <a:p>
            <a:r>
              <a:rPr lang="fr-FR" dirty="0">
                <a:solidFill>
                  <a:schemeClr val="tx2"/>
                </a:solidFill>
              </a:rPr>
              <a:t>Cependant, de manière générale, les serviettes en papier sont produites dans de grandes usines qui produisent beaucoup de pollution.  Comme toute chose, nous pouvons être des consommateurs conscients en nous interrogeant simplement sur la source et les matériaux des produits que nous consommons et en faisant des choix en accord avec un avenir plus durable.</a:t>
            </a:r>
          </a:p>
        </p:txBody>
      </p:sp>
      <p:sp>
        <p:nvSpPr>
          <p:cNvPr id="6" name="Rectangle 5"/>
          <p:cNvSpPr/>
          <p:nvPr/>
        </p:nvSpPr>
        <p:spPr>
          <a:xfrm>
            <a:off x="6228184" y="4345359"/>
            <a:ext cx="3024336" cy="523220"/>
          </a:xfrm>
          <a:prstGeom prst="rect">
            <a:avLst/>
          </a:prstGeom>
        </p:spPr>
        <p:txBody>
          <a:bodyPr wrap="square">
            <a:spAutoFit/>
          </a:bodyPr>
          <a:lstStyle/>
          <a:p>
            <a:r>
              <a:rPr lang="en-US" sz="1400" dirty="0"/>
              <a:t>Using Paper Napkins ©Elena </a:t>
            </a:r>
            <a:r>
              <a:rPr lang="en-US" sz="1400" dirty="0" err="1"/>
              <a:t>Pavlovich</a:t>
            </a:r>
            <a:r>
              <a:rPr lang="en-US" sz="1400" dirty="0"/>
              <a:t>/Shutterstock.com</a:t>
            </a:r>
            <a:endParaRPr lang="fr-FR" sz="1400" dirty="0"/>
          </a:p>
        </p:txBody>
      </p:sp>
      <p:pic>
        <p:nvPicPr>
          <p:cNvPr id="7" name="Image 6" descr="Using Paper Napkins ©Elena Pavlovich/Shutterstock.com"/>
          <p:cNvPicPr/>
          <p:nvPr/>
        </p:nvPicPr>
        <p:blipFill>
          <a:blip r:embed="rId2" cstate="print"/>
          <a:srcRect/>
          <a:stretch>
            <a:fillRect/>
          </a:stretch>
        </p:blipFill>
        <p:spPr bwMode="auto">
          <a:xfrm>
            <a:off x="395536" y="1556792"/>
            <a:ext cx="5648700" cy="367240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893647"/>
          </a:xfrm>
          <a:prstGeom prst="rect">
            <a:avLst/>
          </a:prstGeom>
        </p:spPr>
        <p:txBody>
          <a:bodyPr wrap="square">
            <a:spAutoFit/>
          </a:bodyPr>
          <a:lstStyle/>
          <a:p>
            <a:r>
              <a:rPr lang="fr-FR" sz="2400" b="1" dirty="0">
                <a:solidFill>
                  <a:schemeClr val="tx2"/>
                </a:solidFill>
              </a:rPr>
              <a:t>7. Faire des achats en vrac</a:t>
            </a:r>
          </a:p>
          <a:p>
            <a:r>
              <a:rPr lang="fr-FR" sz="2400" b="1" dirty="0">
                <a:solidFill>
                  <a:schemeClr val="tx2"/>
                </a:solidFill>
              </a:rPr>
              <a:t> </a:t>
            </a:r>
          </a:p>
          <a:p>
            <a:r>
              <a:rPr lang="fr-FR" sz="2400" dirty="0">
                <a:solidFill>
                  <a:schemeClr val="tx2"/>
                </a:solidFill>
              </a:rPr>
              <a:t>Remplacé par : Information non disponible.</a:t>
            </a:r>
            <a:br>
              <a:rPr lang="fr-FR" sz="2400" dirty="0">
                <a:solidFill>
                  <a:schemeClr val="tx2"/>
                </a:solidFill>
              </a:rPr>
            </a:br>
            <a:r>
              <a:rPr lang="fr-FR" sz="2400" dirty="0">
                <a:solidFill>
                  <a:schemeClr val="tx2"/>
                </a:solidFill>
              </a:rPr>
              <a:t>Raison : Changement dans le comportement des consommateurs</a:t>
            </a:r>
          </a:p>
          <a:p>
            <a:r>
              <a:rPr lang="fr-FR" sz="2400" dirty="0">
                <a:solidFill>
                  <a:schemeClr val="tx2"/>
                </a:solidFill>
              </a:rPr>
              <a:t> </a:t>
            </a:r>
          </a:p>
          <a:p>
            <a:r>
              <a:rPr lang="fr-FR" sz="2400" dirty="0">
                <a:solidFill>
                  <a:schemeClr val="tx2"/>
                </a:solidFill>
              </a:rPr>
              <a:t>Consommer moins, créer plus.  C’est une chose à laquelle la jeune génération travaille.  Cela signifie que même en ville, nous pouvons cultiver nos propres herbes et peut-être même quelques légumes et si nous ne pouvons pas les produire nous-mêmes, nous pouvons soutenir les petites entreprises qui les produisent en notre nom de manière écologique.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5253007"/>
            <a:ext cx="8640960" cy="1477328"/>
          </a:xfrm>
          <a:prstGeom prst="rect">
            <a:avLst/>
          </a:prstGeom>
        </p:spPr>
        <p:txBody>
          <a:bodyPr wrap="square">
            <a:spAutoFit/>
          </a:bodyPr>
          <a:lstStyle/>
          <a:p>
            <a:r>
              <a:rPr lang="fr-FR" dirty="0">
                <a:solidFill>
                  <a:schemeClr val="tx2"/>
                </a:solidFill>
              </a:rPr>
              <a:t>À l’opposé, les baby-boomers ont souvent des réfrigérateurs et des garde-manger bien remplis, et suffisamment pour les faire vivre en cas d’hiver nucléaire.  Il s’agit simplement d’un changement de style de vie, mais les baby-boomers ont passé des années à perfectionner l’art de l’achat en gros pour que cela se termine avec leur génération.</a:t>
            </a:r>
          </a:p>
        </p:txBody>
      </p:sp>
      <p:sp>
        <p:nvSpPr>
          <p:cNvPr id="6" name="Rectangle 5"/>
          <p:cNvSpPr/>
          <p:nvPr/>
        </p:nvSpPr>
        <p:spPr>
          <a:xfrm>
            <a:off x="6228184" y="4345359"/>
            <a:ext cx="3024336" cy="523220"/>
          </a:xfrm>
          <a:prstGeom prst="rect">
            <a:avLst/>
          </a:prstGeom>
        </p:spPr>
        <p:txBody>
          <a:bodyPr wrap="square">
            <a:spAutoFit/>
          </a:bodyPr>
          <a:lstStyle/>
          <a:p>
            <a:r>
              <a:rPr lang="en-US" sz="1400" dirty="0"/>
              <a:t>Bulk Shopping ©</a:t>
            </a:r>
            <a:r>
              <a:rPr lang="en-US" sz="1400" dirty="0" err="1"/>
              <a:t>eldar</a:t>
            </a:r>
            <a:r>
              <a:rPr lang="en-US" sz="1400" dirty="0"/>
              <a:t> </a:t>
            </a:r>
            <a:r>
              <a:rPr lang="en-US" sz="1400" dirty="0" err="1"/>
              <a:t>nurkovic</a:t>
            </a:r>
            <a:r>
              <a:rPr lang="en-US" sz="1400" dirty="0"/>
              <a:t>/Shutterstock.com</a:t>
            </a:r>
            <a:endParaRPr lang="fr-FR" sz="1400" dirty="0"/>
          </a:p>
        </p:txBody>
      </p:sp>
      <p:pic>
        <p:nvPicPr>
          <p:cNvPr id="8" name="Image 7" descr="Bulk Shopping ©eldar nurkovic/Shutterstock.com"/>
          <p:cNvPicPr/>
          <p:nvPr/>
        </p:nvPicPr>
        <p:blipFill>
          <a:blip r:embed="rId2" cstate="print"/>
          <a:srcRect/>
          <a:stretch>
            <a:fillRect/>
          </a:stretch>
        </p:blipFill>
        <p:spPr bwMode="auto">
          <a:xfrm>
            <a:off x="395536" y="1628800"/>
            <a:ext cx="5648700" cy="367240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154984"/>
          </a:xfrm>
          <a:prstGeom prst="rect">
            <a:avLst/>
          </a:prstGeom>
        </p:spPr>
        <p:txBody>
          <a:bodyPr wrap="square">
            <a:spAutoFit/>
          </a:bodyPr>
          <a:lstStyle/>
          <a:p>
            <a:r>
              <a:rPr lang="fr-FR" sz="2400" b="1" dirty="0">
                <a:solidFill>
                  <a:schemeClr val="tx2"/>
                </a:solidFill>
              </a:rPr>
              <a:t>8. Utiliser une ligne fixe</a:t>
            </a:r>
          </a:p>
          <a:p>
            <a:r>
              <a:rPr lang="fr-FR" sz="2400" b="1" dirty="0">
                <a:solidFill>
                  <a:schemeClr val="tx2"/>
                </a:solidFill>
              </a:rPr>
              <a:t> </a:t>
            </a:r>
          </a:p>
          <a:p>
            <a:r>
              <a:rPr lang="fr-FR" sz="2400" dirty="0">
                <a:solidFill>
                  <a:schemeClr val="tx2"/>
                </a:solidFill>
              </a:rPr>
              <a:t>Remplacé par : Les téléphones portables</a:t>
            </a:r>
            <a:br>
              <a:rPr lang="fr-FR" sz="2400" dirty="0">
                <a:solidFill>
                  <a:schemeClr val="tx2"/>
                </a:solidFill>
              </a:rPr>
            </a:br>
            <a:r>
              <a:rPr lang="fr-FR" sz="2400" dirty="0">
                <a:solidFill>
                  <a:schemeClr val="tx2"/>
                </a:solidFill>
              </a:rPr>
              <a:t>Raison : Changement de technologie</a:t>
            </a:r>
          </a:p>
          <a:p>
            <a:r>
              <a:rPr lang="fr-FR" sz="2400" dirty="0">
                <a:solidFill>
                  <a:schemeClr val="tx2"/>
                </a:solidFill>
              </a:rPr>
              <a:t> </a:t>
            </a:r>
          </a:p>
          <a:p>
            <a:r>
              <a:rPr lang="fr-FR" sz="2400" dirty="0">
                <a:solidFill>
                  <a:schemeClr val="tx2"/>
                </a:solidFill>
              </a:rPr>
              <a:t>Il est probable que presque chaque personne que vous connaissez possède un </a:t>
            </a:r>
            <a:r>
              <a:rPr lang="fr-FR" sz="2400" dirty="0" err="1">
                <a:solidFill>
                  <a:schemeClr val="tx2"/>
                </a:solidFill>
              </a:rPr>
              <a:t>smartphone</a:t>
            </a:r>
            <a:r>
              <a:rPr lang="fr-FR" sz="2400" dirty="0">
                <a:solidFill>
                  <a:schemeClr val="tx2"/>
                </a:solidFill>
              </a:rPr>
              <a:t> et que presque personne n’a de ligne fixe.  Le contraire aurait été vrai il y a seulement quelques décennies.  Les milléniaux ont largement décidé de renoncer à l’achat d’un téléphone fixe au profit de contrats mensuels de téléphonie mobile.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5325015"/>
            <a:ext cx="8640960" cy="1200329"/>
          </a:xfrm>
          <a:prstGeom prst="rect">
            <a:avLst/>
          </a:prstGeom>
        </p:spPr>
        <p:txBody>
          <a:bodyPr wrap="square">
            <a:spAutoFit/>
          </a:bodyPr>
          <a:lstStyle/>
          <a:p>
            <a:r>
              <a:rPr lang="fr-FR" dirty="0">
                <a:solidFill>
                  <a:schemeClr val="tx2"/>
                </a:solidFill>
              </a:rPr>
              <a:t>Les baby-boomers, eux, aiment garder leur ligne fixe.  Peu importe qu’ils aient probablement aussi un téléphone portable, c’est juste l’habitude.  Il y a quelque chose dans cette sonnerie stridente qui ne vieillit pas pour les personnes nées après 1946.</a:t>
            </a:r>
          </a:p>
        </p:txBody>
      </p:sp>
      <p:sp>
        <p:nvSpPr>
          <p:cNvPr id="6" name="Rectangle 5"/>
          <p:cNvSpPr/>
          <p:nvPr/>
        </p:nvSpPr>
        <p:spPr>
          <a:xfrm>
            <a:off x="6228184" y="4345359"/>
            <a:ext cx="3024336" cy="523220"/>
          </a:xfrm>
          <a:prstGeom prst="rect">
            <a:avLst/>
          </a:prstGeom>
        </p:spPr>
        <p:txBody>
          <a:bodyPr wrap="square">
            <a:spAutoFit/>
          </a:bodyPr>
          <a:lstStyle/>
          <a:p>
            <a:r>
              <a:rPr lang="en-US" sz="1400" dirty="0"/>
              <a:t>Using A Landline ©</a:t>
            </a:r>
            <a:r>
              <a:rPr lang="en-US" sz="1400" dirty="0" err="1"/>
              <a:t>Joa</a:t>
            </a:r>
            <a:r>
              <a:rPr lang="en-US" sz="1400" dirty="0"/>
              <a:t> Souza /Shutterstock.com</a:t>
            </a:r>
            <a:endParaRPr lang="fr-FR" sz="1400" dirty="0"/>
          </a:p>
        </p:txBody>
      </p:sp>
      <p:pic>
        <p:nvPicPr>
          <p:cNvPr id="7" name="Image 6" descr="Using A Landline ©Joa Souza /Shutterstock.com"/>
          <p:cNvPicPr/>
          <p:nvPr/>
        </p:nvPicPr>
        <p:blipFill>
          <a:blip r:embed="rId2" cstate="print"/>
          <a:srcRect/>
          <a:stretch>
            <a:fillRect/>
          </a:stretch>
        </p:blipFill>
        <p:spPr bwMode="auto">
          <a:xfrm>
            <a:off x="467544" y="1556792"/>
            <a:ext cx="5649858" cy="3672408"/>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4893647"/>
          </a:xfrm>
          <a:prstGeom prst="rect">
            <a:avLst/>
          </a:prstGeom>
        </p:spPr>
        <p:txBody>
          <a:bodyPr wrap="square">
            <a:spAutoFit/>
          </a:bodyPr>
          <a:lstStyle/>
          <a:p>
            <a:r>
              <a:rPr lang="fr-FR" sz="2400" b="1" dirty="0">
                <a:solidFill>
                  <a:schemeClr val="tx2"/>
                </a:solidFill>
              </a:rPr>
              <a:t>9. Manger de la viande rouge</a:t>
            </a:r>
          </a:p>
          <a:p>
            <a:r>
              <a:rPr lang="fr-FR" sz="2400" b="1" dirty="0">
                <a:solidFill>
                  <a:schemeClr val="tx2"/>
                </a:solidFill>
              </a:rPr>
              <a:t> </a:t>
            </a:r>
          </a:p>
          <a:p>
            <a:r>
              <a:rPr lang="fr-FR" sz="2400" dirty="0">
                <a:solidFill>
                  <a:schemeClr val="tx2"/>
                </a:solidFill>
              </a:rPr>
              <a:t>Remplacé par : Manger du poulet ou d’autres produits</a:t>
            </a:r>
            <a:br>
              <a:rPr lang="fr-FR" sz="2400" dirty="0">
                <a:solidFill>
                  <a:schemeClr val="tx2"/>
                </a:solidFill>
              </a:rPr>
            </a:br>
            <a:r>
              <a:rPr lang="fr-FR" sz="2400" dirty="0">
                <a:solidFill>
                  <a:schemeClr val="tx2"/>
                </a:solidFill>
              </a:rPr>
              <a:t>Raison : Santé et durabilité</a:t>
            </a:r>
          </a:p>
          <a:p>
            <a:r>
              <a:rPr lang="fr-FR" sz="2400" dirty="0">
                <a:solidFill>
                  <a:schemeClr val="tx2"/>
                </a:solidFill>
              </a:rPr>
              <a:t> </a:t>
            </a:r>
          </a:p>
          <a:p>
            <a:r>
              <a:rPr lang="fr-FR" sz="2400" dirty="0">
                <a:solidFill>
                  <a:schemeClr val="tx2"/>
                </a:solidFill>
              </a:rPr>
              <a:t>Avec une augmentation de 600 % du </a:t>
            </a:r>
            <a:r>
              <a:rPr lang="fr-FR" sz="2400" dirty="0" err="1">
                <a:solidFill>
                  <a:schemeClr val="tx2"/>
                </a:solidFill>
              </a:rPr>
              <a:t>véganisme</a:t>
            </a:r>
            <a:r>
              <a:rPr lang="fr-FR" sz="2400" dirty="0">
                <a:solidFill>
                  <a:schemeClr val="tx2"/>
                </a:solidFill>
              </a:rPr>
              <a:t> aux États-Unis, le marché des alternatives à la viande est en plein essor.  Les gens se détournent de la viande pour de nombreuses raisons.  Ils veulent avant tout garantir un traitement correct des animaux et, compte tenu des nombreuses révélations de ces dernières années sur l’élevage industriel, il n’est pas étonnant que les gens changent leur fusil d’épaule.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4941168"/>
            <a:ext cx="8640960" cy="1754326"/>
          </a:xfrm>
          <a:prstGeom prst="rect">
            <a:avLst/>
          </a:prstGeom>
        </p:spPr>
        <p:txBody>
          <a:bodyPr wrap="square">
            <a:spAutoFit/>
          </a:bodyPr>
          <a:lstStyle/>
          <a:p>
            <a:r>
              <a:rPr lang="fr-FR" dirty="0">
                <a:solidFill>
                  <a:schemeClr val="tx2"/>
                </a:solidFill>
              </a:rPr>
              <a:t>On sait que la production de viande est à l’origine d’émissions de gaz à effet de serre et a un effet néfaste sur notre environnement.  La consommation de viande rouge serait à l’origine de nombreux problèmes de santé tels que le diabète et les maladies cardiaques.  Les gens optent plutôt pour l’approche végétale, plus douce et plus saine.  Pour les baby-boomers, c’est une tendance qu’ils n’ont pas vu venir. </a:t>
            </a:r>
          </a:p>
        </p:txBody>
      </p:sp>
      <p:sp>
        <p:nvSpPr>
          <p:cNvPr id="6" name="Rectangle 5"/>
          <p:cNvSpPr/>
          <p:nvPr/>
        </p:nvSpPr>
        <p:spPr>
          <a:xfrm>
            <a:off x="6228184" y="4345359"/>
            <a:ext cx="3024336" cy="523220"/>
          </a:xfrm>
          <a:prstGeom prst="rect">
            <a:avLst/>
          </a:prstGeom>
        </p:spPr>
        <p:txBody>
          <a:bodyPr wrap="square">
            <a:spAutoFit/>
          </a:bodyPr>
          <a:lstStyle/>
          <a:p>
            <a:r>
              <a:rPr lang="en-US" sz="1400" dirty="0"/>
              <a:t>Eating Red Meat ©</a:t>
            </a:r>
            <a:r>
              <a:rPr lang="en-US" sz="1400" dirty="0" err="1"/>
              <a:t>Jacek</a:t>
            </a:r>
            <a:r>
              <a:rPr lang="en-US" sz="1400" dirty="0"/>
              <a:t> </a:t>
            </a:r>
            <a:r>
              <a:rPr lang="en-US" sz="1400" dirty="0" err="1"/>
              <a:t>Chabraszewski</a:t>
            </a:r>
            <a:r>
              <a:rPr lang="en-US" sz="1400" dirty="0"/>
              <a:t>/Shutterstock.com</a:t>
            </a:r>
            <a:endParaRPr lang="fr-FR" sz="1400" dirty="0"/>
          </a:p>
        </p:txBody>
      </p:sp>
      <p:pic>
        <p:nvPicPr>
          <p:cNvPr id="8" name="Image 7" descr="Eating Red Meat ©Jacek Chabraszewski/Shutterstock.com"/>
          <p:cNvPicPr/>
          <p:nvPr/>
        </p:nvPicPr>
        <p:blipFill>
          <a:blip r:embed="rId2" cstate="print"/>
          <a:srcRect/>
          <a:stretch>
            <a:fillRect/>
          </a:stretch>
        </p:blipFill>
        <p:spPr bwMode="auto">
          <a:xfrm>
            <a:off x="395536" y="1412776"/>
            <a:ext cx="5427183" cy="352839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251520" y="1762938"/>
            <a:ext cx="8640960" cy="3785652"/>
          </a:xfrm>
          <a:prstGeom prst="rect">
            <a:avLst/>
          </a:prstGeom>
        </p:spPr>
        <p:txBody>
          <a:bodyPr wrap="square">
            <a:spAutoFit/>
          </a:bodyPr>
          <a:lstStyle/>
          <a:p>
            <a:r>
              <a:rPr lang="fr-FR" sz="2400" b="1" dirty="0">
                <a:solidFill>
                  <a:schemeClr val="tx2"/>
                </a:solidFill>
              </a:rPr>
              <a:t>10. Utiliser de la porcelaine</a:t>
            </a:r>
          </a:p>
          <a:p>
            <a:r>
              <a:rPr lang="fr-FR" sz="2400" b="1" dirty="0">
                <a:solidFill>
                  <a:schemeClr val="tx2"/>
                </a:solidFill>
              </a:rPr>
              <a:t> </a:t>
            </a:r>
          </a:p>
          <a:p>
            <a:r>
              <a:rPr lang="fr-FR" sz="2400" dirty="0">
                <a:solidFill>
                  <a:schemeClr val="tx2"/>
                </a:solidFill>
              </a:rPr>
              <a:t>Remplacé par : Utilisation de vaisselle ordinaire</a:t>
            </a:r>
            <a:br>
              <a:rPr lang="fr-FR" sz="2400" dirty="0">
                <a:solidFill>
                  <a:schemeClr val="tx2"/>
                </a:solidFill>
              </a:rPr>
            </a:br>
            <a:r>
              <a:rPr lang="fr-FR" sz="2400" dirty="0">
                <a:solidFill>
                  <a:schemeClr val="tx2"/>
                </a:solidFill>
              </a:rPr>
              <a:t>Raison : Démodé</a:t>
            </a:r>
          </a:p>
          <a:p>
            <a:r>
              <a:rPr lang="fr-FR" sz="2400" dirty="0">
                <a:solidFill>
                  <a:schemeClr val="tx2"/>
                </a:solidFill>
              </a:rPr>
              <a:t> </a:t>
            </a:r>
          </a:p>
          <a:p>
            <a:r>
              <a:rPr lang="fr-FR" sz="2400" dirty="0">
                <a:solidFill>
                  <a:schemeClr val="tx2"/>
                </a:solidFill>
              </a:rPr>
              <a:t>Autrefois, la porcelaine fine était sortie pour impressionner les invités lors des dîners.  Les jeunes filles choisissaient leurs préférées et finissaient par hériter de leur propre service lorsqu’elles déménageaient et elles impressionnaient leurs invités de la même manière.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3536"/>
            <a:ext cx="9144000" cy="1143000"/>
          </a:xfrm>
        </p:spPr>
        <p:txBody>
          <a:bodyPr>
            <a:noAutofit/>
          </a:bodyPr>
          <a:lstStyle/>
          <a:p>
            <a:pPr algn="ctr"/>
            <a:r>
              <a:rPr lang="fr-FR" sz="3200" b="1" dirty="0"/>
              <a:t>Les compétences des baby-boomers que les plus jeunes ne veulent pas utiliser</a:t>
            </a:r>
            <a:endParaRPr lang="fr-FR" sz="3200" dirty="0"/>
          </a:p>
        </p:txBody>
      </p:sp>
      <p:sp>
        <p:nvSpPr>
          <p:cNvPr id="4" name="Rectangle 3"/>
          <p:cNvSpPr/>
          <p:nvPr/>
        </p:nvSpPr>
        <p:spPr>
          <a:xfrm>
            <a:off x="323528" y="4941168"/>
            <a:ext cx="8640960" cy="1754326"/>
          </a:xfrm>
          <a:prstGeom prst="rect">
            <a:avLst/>
          </a:prstGeom>
        </p:spPr>
        <p:txBody>
          <a:bodyPr wrap="square">
            <a:spAutoFit/>
          </a:bodyPr>
          <a:lstStyle/>
          <a:p>
            <a:r>
              <a:rPr lang="fr-FR" dirty="0">
                <a:solidFill>
                  <a:schemeClr val="tx2"/>
                </a:solidFill>
              </a:rPr>
              <a:t>Aujourd’hui, les priorités sont très différentes.  Les maisons sont plus petites, il n’y a pas d’espace de rangement pour le deuxième ou le troisième service de porcelaine, et franchement, les gens préfèrent rester simples.  La valeur a considérablement diminué et, bien qu’ils soient encore très beaux, de nombreux milléniaux vendent leurs services hérités plutôt que de les garder, et ils ne les achètent certainement pas.</a:t>
            </a:r>
          </a:p>
        </p:txBody>
      </p:sp>
      <p:sp>
        <p:nvSpPr>
          <p:cNvPr id="6" name="Rectangle 5"/>
          <p:cNvSpPr/>
          <p:nvPr/>
        </p:nvSpPr>
        <p:spPr>
          <a:xfrm>
            <a:off x="6228184" y="4345359"/>
            <a:ext cx="3024336" cy="523220"/>
          </a:xfrm>
          <a:prstGeom prst="rect">
            <a:avLst/>
          </a:prstGeom>
        </p:spPr>
        <p:txBody>
          <a:bodyPr wrap="square">
            <a:spAutoFit/>
          </a:bodyPr>
          <a:lstStyle/>
          <a:p>
            <a:r>
              <a:rPr lang="en-US" sz="1400" dirty="0"/>
              <a:t>Using Fine China ©Lilly P. Green/Shutterstock.com</a:t>
            </a:r>
            <a:endParaRPr lang="fr-FR" sz="1400" dirty="0"/>
          </a:p>
        </p:txBody>
      </p:sp>
      <p:pic>
        <p:nvPicPr>
          <p:cNvPr id="7" name="Image 6" descr="Using Fine China ©Lilly P. Green/Shutterstock.com"/>
          <p:cNvPicPr/>
          <p:nvPr/>
        </p:nvPicPr>
        <p:blipFill>
          <a:blip r:embed="rId2" cstate="print"/>
          <a:srcRect/>
          <a:stretch>
            <a:fillRect/>
          </a:stretch>
        </p:blipFill>
        <p:spPr bwMode="auto">
          <a:xfrm>
            <a:off x="323528" y="1484784"/>
            <a:ext cx="5316424" cy="3456384"/>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E1585F-D07C-0ACA-09C8-342AD7C4E584}"/>
              </a:ext>
            </a:extLst>
          </p:cNvPr>
          <p:cNvSpPr/>
          <p:nvPr/>
        </p:nvSpPr>
        <p:spPr>
          <a:xfrm>
            <a:off x="521804" y="265872"/>
            <a:ext cx="8100392" cy="1938992"/>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4000" b="1" dirty="0"/>
              <a:t>Prenez du plaisir à visionner </a:t>
            </a:r>
            <a:br>
              <a:rPr lang="fr-FR" sz="4000" b="1" dirty="0"/>
            </a:br>
            <a:r>
              <a:rPr lang="fr-FR" sz="4000" b="1" dirty="0"/>
              <a:t>ces images à nouveau. </a:t>
            </a:r>
            <a:br>
              <a:rPr lang="fr-FR" sz="4000" b="1" dirty="0"/>
            </a:br>
            <a:r>
              <a:rPr lang="fr-FR" sz="4000" b="1" dirty="0"/>
              <a:t> Amusez-vous,</a:t>
            </a:r>
            <a:endParaRPr lang="fr-FR" sz="4000" dirty="0"/>
          </a:p>
        </p:txBody>
      </p:sp>
      <p:sp>
        <p:nvSpPr>
          <p:cNvPr id="5" name="Rectangle 4">
            <a:extLst>
              <a:ext uri="{FF2B5EF4-FFF2-40B4-BE49-F238E27FC236}">
                <a16:creationId xmlns:a16="http://schemas.microsoft.com/office/drawing/2014/main" id="{525B56C0-F0E6-DEF1-2B48-B5E5679C95E7}"/>
              </a:ext>
            </a:extLst>
          </p:cNvPr>
          <p:cNvSpPr/>
          <p:nvPr/>
        </p:nvSpPr>
        <p:spPr>
          <a:xfrm>
            <a:off x="179512" y="2492896"/>
            <a:ext cx="8784976" cy="1077218"/>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3200" i="1" dirty="0"/>
              <a:t>Ce fut un plaisir de partager avec vous </a:t>
            </a:r>
            <a:br>
              <a:rPr lang="fr-FR" sz="3200" i="1" dirty="0"/>
            </a:br>
            <a:r>
              <a:rPr lang="fr-FR" sz="3200" i="1" dirty="0"/>
              <a:t>ces instants de divertissement.</a:t>
            </a:r>
          </a:p>
        </p:txBody>
      </p:sp>
      <p:sp>
        <p:nvSpPr>
          <p:cNvPr id="6" name="Rectangle 5">
            <a:extLst>
              <a:ext uri="{FF2B5EF4-FFF2-40B4-BE49-F238E27FC236}">
                <a16:creationId xmlns:a16="http://schemas.microsoft.com/office/drawing/2014/main" id="{7325D938-1092-E527-D0F2-421AC4D20131}"/>
              </a:ext>
            </a:extLst>
          </p:cNvPr>
          <p:cNvSpPr/>
          <p:nvPr/>
        </p:nvSpPr>
        <p:spPr>
          <a:xfrm>
            <a:off x="251520" y="4869160"/>
            <a:ext cx="6967028" cy="1384995"/>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dirty="0">
                <a:latin typeface="CommercialScriptTwo" pitchFamily="2" charset="0"/>
              </a:rPr>
              <a:t>Marie-Claire Legault</a:t>
            </a:r>
          </a:p>
          <a:p>
            <a:r>
              <a:rPr lang="fr-FR" sz="2200" dirty="0"/>
              <a:t>Secrétaire des (Vieux) Vrais Branchés de Longueuil</a:t>
            </a:r>
          </a:p>
          <a:p>
            <a:r>
              <a:rPr lang="fr-FR" sz="2200" dirty="0"/>
              <a:t>C’est ensemble qu’on avance… et qu’on apprend.</a:t>
            </a:r>
            <a:br>
              <a:rPr lang="fr-FR" sz="2200" dirty="0"/>
            </a:br>
            <a:r>
              <a:rPr lang="fr-FR" sz="1600" dirty="0"/>
              <a:t>2025-02-05</a:t>
            </a:r>
          </a:p>
        </p:txBody>
      </p:sp>
      <p:pic>
        <p:nvPicPr>
          <p:cNvPr id="7" name="Image 6">
            <a:extLst>
              <a:ext uri="{FF2B5EF4-FFF2-40B4-BE49-F238E27FC236}">
                <a16:creationId xmlns:a16="http://schemas.microsoft.com/office/drawing/2014/main" id="{4145B6B4-226D-8163-6D68-53BB53D19BD2}"/>
              </a:ext>
            </a:extLst>
          </p:cNvPr>
          <p:cNvPicPr/>
          <p:nvPr/>
        </p:nvPicPr>
        <p:blipFill>
          <a:blip r:embed="rId2" cstate="print"/>
          <a:stretch>
            <a:fillRect/>
          </a:stretch>
        </p:blipFill>
        <p:spPr>
          <a:xfrm>
            <a:off x="7578378" y="4869160"/>
            <a:ext cx="1043818" cy="1041648"/>
          </a:xfrm>
          <a:prstGeom prst="rect">
            <a:avLst/>
          </a:prstGeom>
        </p:spPr>
      </p:pic>
    </p:spTree>
    <p:extLst>
      <p:ext uri="{BB962C8B-B14F-4D97-AF65-F5344CB8AC3E}">
        <p14:creationId xmlns:p14="http://schemas.microsoft.com/office/powerpoint/2010/main" val="24067599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nderie">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nderie">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nderie">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12847</TotalTime>
  <Words>2010</Words>
  <Application>Microsoft Office PowerPoint</Application>
  <PresentationFormat>Affichage à l'écran (4:3)</PresentationFormat>
  <Paragraphs>102</Paragraphs>
  <Slides>23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23</vt:i4>
      </vt:variant>
    </vt:vector>
  </HeadingPairs>
  <TitlesOfParts>
    <vt:vector size="29" baseType="lpstr">
      <vt:lpstr>Arial</vt:lpstr>
      <vt:lpstr>CommercialScriptTwo</vt:lpstr>
      <vt:lpstr>Rockwell</vt:lpstr>
      <vt:lpstr>Tahoma</vt:lpstr>
      <vt:lpstr>Wingdings 2</vt:lpstr>
      <vt:lpstr>Fonderie</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Les compétences des baby-boomers que les plus jeunes ne veulent pas utiliser</vt:lpstr>
      <vt:lpstr>Présentation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compétences des baby-boomers que les plus jeunes ne veulent pas utiliser</dc:title>
  <dc:creator>Marie-Claire Legault</dc:creator>
  <cp:lastModifiedBy>Marie-Claire Legault</cp:lastModifiedBy>
  <cp:revision>6</cp:revision>
  <dcterms:created xsi:type="dcterms:W3CDTF">2025-02-09T17:29:11Z</dcterms:created>
  <dcterms:modified xsi:type="dcterms:W3CDTF">2025-03-06T16:30:47Z</dcterms:modified>
</cp:coreProperties>
</file>